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8" r:id="rId2"/>
    <p:sldId id="389" r:id="rId3"/>
    <p:sldId id="482" r:id="rId4"/>
    <p:sldId id="481" r:id="rId5"/>
    <p:sldId id="483" r:id="rId6"/>
    <p:sldId id="486" r:id="rId7"/>
    <p:sldId id="485" r:id="rId8"/>
    <p:sldId id="487" r:id="rId9"/>
    <p:sldId id="488" r:id="rId10"/>
    <p:sldId id="489" r:id="rId11"/>
    <p:sldId id="490" r:id="rId12"/>
    <p:sldId id="491" r:id="rId13"/>
  </p:sldIdLst>
  <p:sldSz cx="9144000" cy="6858000" type="screen4x3"/>
  <p:notesSz cx="6819900" cy="9931400"/>
  <p:defaultTextStyle>
    <a:defPPr>
      <a:defRPr lang="tr-TR"/>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791" autoAdjust="0"/>
    <p:restoredTop sz="87365" autoAdjust="0"/>
  </p:normalViewPr>
  <p:slideViewPr>
    <p:cSldViewPr>
      <p:cViewPr varScale="1">
        <p:scale>
          <a:sx n="58" d="100"/>
          <a:sy n="58" d="100"/>
        </p:scale>
        <p:origin x="816" y="48"/>
      </p:cViewPr>
      <p:guideLst>
        <p:guide orient="horz" pos="2160"/>
        <p:guide pos="2880"/>
      </p:guideLst>
    </p:cSldViewPr>
  </p:slideViewPr>
  <p:outlineViewPr>
    <p:cViewPr>
      <p:scale>
        <a:sx n="33" d="100"/>
        <a:sy n="33" d="100"/>
      </p:scale>
      <p:origin x="0" y="80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5" d="100"/>
          <a:sy n="125" d="100"/>
        </p:scale>
        <p:origin x="-3960" y="-112"/>
      </p:cViewPr>
      <p:guideLst>
        <p:guide orient="horz" pos="3129"/>
        <p:guide pos="21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290" cy="496570"/>
          </a:xfrm>
          <a:prstGeom prst="rect">
            <a:avLst/>
          </a:prstGeom>
        </p:spPr>
        <p:txBody>
          <a:bodyPr vert="horz" wrap="square" lIns="93022" tIns="46511" rIns="93022" bIns="46511"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sz="quarter" idx="1"/>
          </p:nvPr>
        </p:nvSpPr>
        <p:spPr>
          <a:xfrm>
            <a:off x="3863033" y="0"/>
            <a:ext cx="2955290" cy="496570"/>
          </a:xfrm>
          <a:prstGeom prst="rect">
            <a:avLst/>
          </a:prstGeom>
        </p:spPr>
        <p:txBody>
          <a:bodyPr vert="horz" wrap="square" lIns="93022" tIns="46511" rIns="93022" bIns="46511" numCol="1" anchor="t" anchorCtr="0" compatLnSpc="1">
            <a:prstTxWarp prst="textNoShape">
              <a:avLst/>
            </a:prstTxWarp>
          </a:bodyPr>
          <a:lstStyle>
            <a:lvl1pPr algn="r">
              <a:defRPr sz="1200"/>
            </a:lvl1pPr>
          </a:lstStyle>
          <a:p>
            <a:fld id="{0FAD2419-1569-465F-A345-085304B70398}" type="datetime1">
              <a:rPr lang="en-US"/>
              <a:pPr/>
              <a:t>11/12/2020</a:t>
            </a:fld>
            <a:endParaRPr lang="en-US" dirty="0"/>
          </a:p>
        </p:txBody>
      </p:sp>
      <p:sp>
        <p:nvSpPr>
          <p:cNvPr id="4" name="Footer Placeholder 3"/>
          <p:cNvSpPr>
            <a:spLocks noGrp="1"/>
          </p:cNvSpPr>
          <p:nvPr>
            <p:ph type="ftr" sz="quarter" idx="2"/>
          </p:nvPr>
        </p:nvSpPr>
        <p:spPr>
          <a:xfrm>
            <a:off x="1" y="9433107"/>
            <a:ext cx="2955290" cy="496570"/>
          </a:xfrm>
          <a:prstGeom prst="rect">
            <a:avLst/>
          </a:prstGeom>
        </p:spPr>
        <p:txBody>
          <a:bodyPr vert="horz" wrap="square" lIns="93022" tIns="46511" rIns="93022" bIns="46511" numCol="1" anchor="b" anchorCtr="0" compatLnSpc="1">
            <a:prstTxWarp prst="textNoShape">
              <a:avLst/>
            </a:prstTxWarp>
          </a:bodyPr>
          <a:lstStyle>
            <a:lvl1pPr>
              <a:defRPr sz="1200"/>
            </a:lvl1pPr>
          </a:lstStyle>
          <a:p>
            <a:endParaRPr lang="en-US" dirty="0"/>
          </a:p>
        </p:txBody>
      </p:sp>
      <p:sp>
        <p:nvSpPr>
          <p:cNvPr id="5" name="Slide Number Placeholder 4"/>
          <p:cNvSpPr>
            <a:spLocks noGrp="1"/>
          </p:cNvSpPr>
          <p:nvPr>
            <p:ph type="sldNum" sz="quarter" idx="3"/>
          </p:nvPr>
        </p:nvSpPr>
        <p:spPr>
          <a:xfrm>
            <a:off x="3863033" y="9433107"/>
            <a:ext cx="2955290" cy="496570"/>
          </a:xfrm>
          <a:prstGeom prst="rect">
            <a:avLst/>
          </a:prstGeom>
        </p:spPr>
        <p:txBody>
          <a:bodyPr vert="horz" wrap="square" lIns="93022" tIns="46511" rIns="93022" bIns="46511" numCol="1" anchor="b" anchorCtr="0" compatLnSpc="1">
            <a:prstTxWarp prst="textNoShape">
              <a:avLst/>
            </a:prstTxWarp>
          </a:bodyPr>
          <a:lstStyle>
            <a:lvl1pPr algn="r">
              <a:defRPr sz="1200"/>
            </a:lvl1pPr>
          </a:lstStyle>
          <a:p>
            <a:fld id="{3FEDDAB7-B8F5-43D8-BBAA-B228ED7ACE30}" type="slidenum">
              <a:rPr lang="en-US"/>
              <a:pPr/>
              <a:t>‹nr.›</a:t>
            </a:fld>
            <a:endParaRPr lang="en-US" dirty="0"/>
          </a:p>
        </p:txBody>
      </p:sp>
    </p:spTree>
    <p:extLst>
      <p:ext uri="{BB962C8B-B14F-4D97-AF65-F5344CB8AC3E}">
        <p14:creationId xmlns:p14="http://schemas.microsoft.com/office/powerpoint/2010/main" val="19389666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290" cy="496570"/>
          </a:xfrm>
          <a:prstGeom prst="rect">
            <a:avLst/>
          </a:prstGeom>
        </p:spPr>
        <p:txBody>
          <a:bodyPr vert="horz" wrap="square" lIns="93022" tIns="46511" rIns="93022" bIns="46511" numCol="1" anchor="t" anchorCtr="0" compatLnSpc="1">
            <a:prstTxWarp prst="textNoShape">
              <a:avLst/>
            </a:prstTxWarp>
          </a:bodyPr>
          <a:lstStyle>
            <a:lvl1pPr>
              <a:defRPr sz="1200">
                <a:latin typeface="Calibri" charset="0"/>
              </a:defRPr>
            </a:lvl1pPr>
          </a:lstStyle>
          <a:p>
            <a:endParaRPr lang="en-US" dirty="0"/>
          </a:p>
        </p:txBody>
      </p:sp>
      <p:sp>
        <p:nvSpPr>
          <p:cNvPr id="3" name="Date Placeholder 2"/>
          <p:cNvSpPr>
            <a:spLocks noGrp="1"/>
          </p:cNvSpPr>
          <p:nvPr>
            <p:ph type="dt" idx="1"/>
          </p:nvPr>
        </p:nvSpPr>
        <p:spPr>
          <a:xfrm>
            <a:off x="3863033" y="0"/>
            <a:ext cx="2955290" cy="496570"/>
          </a:xfrm>
          <a:prstGeom prst="rect">
            <a:avLst/>
          </a:prstGeom>
        </p:spPr>
        <p:txBody>
          <a:bodyPr vert="horz" wrap="square" lIns="93022" tIns="46511" rIns="93022" bIns="46511" numCol="1" anchor="t" anchorCtr="0" compatLnSpc="1">
            <a:prstTxWarp prst="textNoShape">
              <a:avLst/>
            </a:prstTxWarp>
          </a:bodyPr>
          <a:lstStyle>
            <a:lvl1pPr algn="r">
              <a:defRPr sz="1200">
                <a:latin typeface="Calibri" charset="0"/>
              </a:defRPr>
            </a:lvl1pPr>
          </a:lstStyle>
          <a:p>
            <a:fld id="{31528CE1-087B-4A03-89EA-42BC33C2E0BA}" type="datetime1">
              <a:rPr lang="en-US"/>
              <a:pPr/>
              <a:t>11/12/2020</a:t>
            </a:fld>
            <a:endParaRPr lang="tr-TR"/>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wrap="square" lIns="93022" tIns="46511" rIns="93022" bIns="46511" numCol="1" anchor="ctr" anchorCtr="0" compatLnSpc="1">
            <a:prstTxWarp prst="textNoShape">
              <a:avLst/>
            </a:prstTxWarp>
          </a:bodyPr>
          <a:lstStyle/>
          <a:p>
            <a:pPr lvl="0"/>
            <a:endParaRPr lang="tr-TR"/>
          </a:p>
        </p:txBody>
      </p:sp>
      <p:sp>
        <p:nvSpPr>
          <p:cNvPr id="5" name="Notes Placeholder 4"/>
          <p:cNvSpPr>
            <a:spLocks noGrp="1"/>
          </p:cNvSpPr>
          <p:nvPr>
            <p:ph type="body" sz="quarter" idx="3"/>
          </p:nvPr>
        </p:nvSpPr>
        <p:spPr>
          <a:xfrm>
            <a:off x="681990" y="4717416"/>
            <a:ext cx="5455920" cy="4469130"/>
          </a:xfrm>
          <a:prstGeom prst="rect">
            <a:avLst/>
          </a:prstGeom>
        </p:spPr>
        <p:txBody>
          <a:bodyPr vert="horz" wrap="square" lIns="93022" tIns="46511" rIns="93022" bIns="46511"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1" y="9433107"/>
            <a:ext cx="2955290" cy="496570"/>
          </a:xfrm>
          <a:prstGeom prst="rect">
            <a:avLst/>
          </a:prstGeom>
        </p:spPr>
        <p:txBody>
          <a:bodyPr vert="horz" wrap="square" lIns="93022" tIns="46511" rIns="93022" bIns="46511" numCol="1" anchor="b" anchorCtr="0" compatLnSpc="1">
            <a:prstTxWarp prst="textNoShape">
              <a:avLst/>
            </a:prstTxWarp>
          </a:bodyPr>
          <a:lstStyle>
            <a:lvl1pPr>
              <a:defRPr sz="1200">
                <a:latin typeface="Calibri" charset="0"/>
              </a:defRPr>
            </a:lvl1pPr>
          </a:lstStyle>
          <a:p>
            <a:endParaRPr lang="en-US" dirty="0"/>
          </a:p>
        </p:txBody>
      </p:sp>
      <p:sp>
        <p:nvSpPr>
          <p:cNvPr id="7" name="Slide Number Placeholder 6"/>
          <p:cNvSpPr>
            <a:spLocks noGrp="1"/>
          </p:cNvSpPr>
          <p:nvPr>
            <p:ph type="sldNum" sz="quarter" idx="5"/>
          </p:nvPr>
        </p:nvSpPr>
        <p:spPr>
          <a:xfrm>
            <a:off x="3863033" y="9433107"/>
            <a:ext cx="2955290" cy="496570"/>
          </a:xfrm>
          <a:prstGeom prst="rect">
            <a:avLst/>
          </a:prstGeom>
        </p:spPr>
        <p:txBody>
          <a:bodyPr vert="horz" wrap="square" lIns="93022" tIns="46511" rIns="93022" bIns="46511" numCol="1" anchor="b" anchorCtr="0" compatLnSpc="1">
            <a:prstTxWarp prst="textNoShape">
              <a:avLst/>
            </a:prstTxWarp>
          </a:bodyPr>
          <a:lstStyle>
            <a:lvl1pPr algn="r">
              <a:defRPr sz="1200">
                <a:latin typeface="Calibri" charset="0"/>
              </a:defRPr>
            </a:lvl1pPr>
          </a:lstStyle>
          <a:p>
            <a:fld id="{DA66FB8E-00B2-426E-AF06-D26AEF6E6171}" type="slidenum">
              <a:rPr lang="tr-TR"/>
              <a:pPr/>
              <a:t>‹nr.›</a:t>
            </a:fld>
            <a:endParaRPr lang="tr-TR"/>
          </a:p>
        </p:txBody>
      </p:sp>
    </p:spTree>
    <p:extLst>
      <p:ext uri="{BB962C8B-B14F-4D97-AF65-F5344CB8AC3E}">
        <p14:creationId xmlns:p14="http://schemas.microsoft.com/office/powerpoint/2010/main" val="292249751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flipH="1">
            <a:off x="0" y="1052513"/>
            <a:ext cx="9144000" cy="0"/>
          </a:xfrm>
          <a:prstGeom prst="line">
            <a:avLst/>
          </a:prstGeom>
          <a:ln w="82550">
            <a:solidFill>
              <a:srgbClr val="C10B25"/>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2" cstate="print"/>
          <a:srcRect/>
          <a:stretch>
            <a:fillRect/>
          </a:stretch>
        </p:blipFill>
        <p:spPr bwMode="auto">
          <a:xfrm>
            <a:off x="192088" y="115888"/>
            <a:ext cx="963612" cy="792162"/>
          </a:xfrm>
          <a:prstGeom prst="rect">
            <a:avLst/>
          </a:prstGeom>
          <a:noFill/>
          <a:ln w="9525">
            <a:noFill/>
            <a:miter lim="800000"/>
            <a:headEnd/>
            <a:tailEnd/>
          </a:ln>
        </p:spPr>
      </p:pic>
      <p:sp>
        <p:nvSpPr>
          <p:cNvPr id="15" name="Title 1"/>
          <p:cNvSpPr>
            <a:spLocks noGrp="1"/>
          </p:cNvSpPr>
          <p:nvPr>
            <p:ph type="title"/>
          </p:nvPr>
        </p:nvSpPr>
        <p:spPr>
          <a:xfrm>
            <a:off x="1371600" y="76200"/>
            <a:ext cx="7467600" cy="838200"/>
          </a:xfrm>
          <a:prstGeom prst="rect">
            <a:avLst/>
          </a:prstGeom>
        </p:spPr>
        <p:txBody>
          <a:bodyPr anchor="ctr"/>
          <a:lstStyle>
            <a:lvl1pPr>
              <a:defRPr sz="3200" b="1">
                <a:latin typeface="Arial" pitchFamily="34" charset="0"/>
                <a:cs typeface="Arial" pitchFamily="34" charset="0"/>
              </a:defRPr>
            </a:lvl1pPr>
          </a:lstStyle>
          <a:p>
            <a:r>
              <a:rPr lang="en-US" dirty="0"/>
              <a:t>Click to edit Master title style</a:t>
            </a:r>
            <a:endParaRPr lang="tr-TR" dirty="0"/>
          </a:p>
        </p:txBody>
      </p:sp>
      <p:sp>
        <p:nvSpPr>
          <p:cNvPr id="9" name="Content Placeholder 2"/>
          <p:cNvSpPr>
            <a:spLocks noGrp="1"/>
          </p:cNvSpPr>
          <p:nvPr>
            <p:ph idx="10"/>
          </p:nvPr>
        </p:nvSpPr>
        <p:spPr>
          <a:xfrm>
            <a:off x="395536" y="1495325"/>
            <a:ext cx="8229600" cy="4525963"/>
          </a:xfrm>
          <a:prstGeom prst="rect">
            <a:avLst/>
          </a:prstGeom>
        </p:spPr>
        <p:txBody>
          <a:bodyPr/>
          <a:lstStyle>
            <a:lvl1pPr>
              <a:buFont typeface="Wingdings" pitchFamily="2" charset="2"/>
              <a:buChar char="§"/>
              <a:defRPr b="1">
                <a:solidFill>
                  <a:srgbClr val="C00000"/>
                </a:solidFill>
                <a:latin typeface="Arial" pitchFamily="34" charset="0"/>
                <a:cs typeface="Arial" pitchFamily="34" charset="0"/>
              </a:defRPr>
            </a:lvl1pPr>
            <a:lvl2pPr>
              <a:buFont typeface="Wingdings" pitchFamily="2" charset="2"/>
              <a:buChar char="§"/>
              <a:defRPr sz="3200" b="1">
                <a:latin typeface="Arial" pitchFamily="34" charset="0"/>
                <a:cs typeface="Arial" pitchFamily="34" charset="0"/>
              </a:defRPr>
            </a:lvl2pPr>
            <a:lvl3pPr>
              <a:buFont typeface="Wingdings" pitchFamily="2" charset="2"/>
              <a:buChar char="§"/>
              <a:defRPr b="1">
                <a:latin typeface="Arial" pitchFamily="34" charset="0"/>
                <a:cs typeface="Arial" pitchFamily="34" charset="0"/>
              </a:defRPr>
            </a:lvl3pPr>
            <a:lvl4pPr>
              <a:buFont typeface="Wingdings" pitchFamily="2" charset="2"/>
              <a:buChar char="§"/>
              <a:defRPr>
                <a:latin typeface="Arial" pitchFamily="34" charset="0"/>
                <a:cs typeface="Arial" pitchFamily="34" charset="0"/>
              </a:defRPr>
            </a:lvl4pPr>
            <a:lvl5pPr>
              <a:buFont typeface="Arial" pitchFamily="34" charset="0"/>
              <a:buChar char="•"/>
              <a:defRPr>
                <a:latin typeface="Arial" pitchFamily="34" charset="0"/>
                <a:cs typeface="Arial" pitchFamily="34" charset="0"/>
              </a:defRPr>
            </a:lvl5pPr>
          </a:lstStyle>
          <a:p>
            <a:pPr lvl="0"/>
            <a:endParaRPr lang="tr-TR"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6" name="Rectangle 6"/>
          <p:cNvSpPr>
            <a:spLocks noGrp="1" noChangeArrowheads="1"/>
          </p:cNvSpPr>
          <p:nvPr>
            <p:ph type="sldNum" sz="quarter" idx="11"/>
          </p:nvPr>
        </p:nvSpPr>
        <p:spPr bwMode="auto">
          <a:xfrm>
            <a:off x="8610600" y="6629400"/>
            <a:ext cx="5334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Times" charset="0"/>
              </a:defRPr>
            </a:lvl1pPr>
          </a:lstStyle>
          <a:p>
            <a:fld id="{16B857C2-0EEB-4D53-9964-F96EDFAE496C}" type="slidenum">
              <a:rPr lang="en-US"/>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8"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onay@ku.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53CF7-502C-4E9B-B428-A72234927EDE}"/>
              </a:ext>
            </a:extLst>
          </p:cNvPr>
          <p:cNvSpPr>
            <a:spLocks noGrp="1"/>
          </p:cNvSpPr>
          <p:nvPr>
            <p:ph type="title"/>
          </p:nvPr>
        </p:nvSpPr>
        <p:spPr/>
        <p:txBody>
          <a:bodyPr/>
          <a:lstStyle/>
          <a:p>
            <a:endParaRPr lang="tr-TR" dirty="0"/>
          </a:p>
        </p:txBody>
      </p:sp>
      <p:sp>
        <p:nvSpPr>
          <p:cNvPr id="3" name="Content Placeholder 2">
            <a:extLst>
              <a:ext uri="{FF2B5EF4-FFF2-40B4-BE49-F238E27FC236}">
                <a16:creationId xmlns:a16="http://schemas.microsoft.com/office/drawing/2014/main" id="{43157A7A-FF22-4E5D-8E57-F7F49DF5D6D6}"/>
              </a:ext>
            </a:extLst>
          </p:cNvPr>
          <p:cNvSpPr>
            <a:spLocks noGrp="1"/>
          </p:cNvSpPr>
          <p:nvPr>
            <p:ph idx="10"/>
          </p:nvPr>
        </p:nvSpPr>
        <p:spPr>
          <a:xfrm>
            <a:off x="404564" y="1676400"/>
            <a:ext cx="8472736" cy="4525963"/>
          </a:xfrm>
        </p:spPr>
        <p:txBody>
          <a:bodyPr/>
          <a:lstStyle/>
          <a:p>
            <a:pPr marL="0" indent="0" algn="ctr">
              <a:buNone/>
            </a:pPr>
            <a:endParaRPr lang="tr-TR" sz="2800" dirty="0">
              <a:solidFill>
                <a:schemeClr val="accent2">
                  <a:lumMod val="75000"/>
                </a:schemeClr>
              </a:solidFill>
            </a:endParaRPr>
          </a:p>
          <a:p>
            <a:pPr marL="0" indent="0" algn="ctr">
              <a:buNone/>
            </a:pP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Joint</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Custody</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After</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Divorce</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a:t>
            </a:r>
          </a:p>
          <a:p>
            <a:pPr marL="0" indent="0" algn="ctr">
              <a:buNone/>
            </a:pP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No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Longer</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Taboo</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For</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Turkish</a:t>
            </a:r>
            <a:r>
              <a:rPr lang="tr-TR"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tr-TR" sz="3600" dirty="0" err="1">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rPr>
              <a:t>Courts</a:t>
            </a:r>
            <a:endParaRPr lang="en-US" sz="3600"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endParaRPr>
          </a:p>
          <a:p>
            <a:pPr marL="0" indent="0" algn="ctr">
              <a:buNone/>
            </a:pP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a:p>
            <a:pPr marL="0" indent="0" algn="ctr">
              <a:buNone/>
            </a:pPr>
            <a:r>
              <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Dr. </a:t>
            </a:r>
            <a:r>
              <a:rPr lang="en-US" sz="2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Işık</a:t>
            </a:r>
            <a:r>
              <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Önay</a:t>
            </a:r>
            <a:endParaRPr lang="en-US" sz="2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0" indent="0" algn="ctr">
              <a:buNone/>
            </a:pPr>
            <a:r>
              <a:rPr lang="en-US"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Assistant Professor of Civil Law</a:t>
            </a:r>
          </a:p>
          <a:p>
            <a:pPr marL="0" indent="0" algn="ctr">
              <a:buNone/>
            </a:pPr>
            <a:r>
              <a:rPr lang="en-US" sz="1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Koç</a:t>
            </a:r>
            <a:r>
              <a:rPr lang="en-US"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University Law School</a:t>
            </a:r>
            <a:endParaRPr lang="tr-TR"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0" indent="0" algn="ctr">
              <a:buNone/>
            </a:pPr>
            <a:r>
              <a:rPr lang="tr-TR"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hlinkClick r:id="rId2"/>
              </a:rPr>
              <a:t>ionay@ku.edu.tr</a:t>
            </a:r>
            <a:r>
              <a:rPr lang="tr-TR"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endParaRPr lang="en-US" sz="1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50EFC0A-76C3-4C77-AC48-2A820E53FF2E}"/>
              </a:ext>
            </a:extLst>
          </p:cNvPr>
          <p:cNvSpPr>
            <a:spLocks noGrp="1"/>
          </p:cNvSpPr>
          <p:nvPr>
            <p:ph type="sldNum" sz="quarter" idx="11"/>
          </p:nvPr>
        </p:nvSpPr>
        <p:spPr/>
        <p:txBody>
          <a:bodyPr/>
          <a:lstStyle/>
          <a:p>
            <a:fld id="{16B857C2-0EEB-4D53-9964-F96EDFAE496C}" type="slidenum">
              <a:rPr lang="en-US" smtClean="0"/>
              <a:pPr/>
              <a:t>1</a:t>
            </a:fld>
            <a:endParaRPr lang="en-US" dirty="0"/>
          </a:p>
        </p:txBody>
      </p:sp>
    </p:spTree>
    <p:extLst>
      <p:ext uri="{BB962C8B-B14F-4D97-AF65-F5344CB8AC3E}">
        <p14:creationId xmlns:p14="http://schemas.microsoft.com/office/powerpoint/2010/main" val="3718384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3.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Substantive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5105399"/>
          </a:xfrm>
        </p:spPr>
        <p:txBody>
          <a:bodyPr/>
          <a:lstStyle/>
          <a:p>
            <a:pPr marL="0" lvl="1" indent="0" algn="just">
              <a:spcAft>
                <a:spcPts val="1200"/>
              </a:spcAft>
              <a:buNone/>
            </a:pPr>
            <a:endParaRPr lang="tr-TR" sz="2800" dirty="0">
              <a:latin typeface="Times New Roman" panose="02020603050405020304" pitchFamily="18" charset="0"/>
              <a:cs typeface="Times New Roman" panose="02020603050405020304" pitchFamily="18" charset="0"/>
            </a:endParaRPr>
          </a:p>
          <a:p>
            <a:pPr marL="0" lvl="1" indent="0" algn="just">
              <a:spcAft>
                <a:spcPts val="1200"/>
              </a:spcAft>
              <a:buNone/>
            </a:pPr>
            <a:r>
              <a:rPr lang="tr-TR" sz="2800" dirty="0">
                <a:latin typeface="Times New Roman" panose="02020603050405020304" pitchFamily="18" charset="0"/>
                <a:cs typeface="Times New Roman" panose="02020603050405020304" pitchFamily="18" charset="0"/>
              </a:rPr>
              <a:t>3.4. 	</a:t>
            </a:r>
            <a:r>
              <a:rPr lang="tr-TR" sz="2800" dirty="0" err="1">
                <a:latin typeface="Times New Roman" panose="02020603050405020304" pitchFamily="18" charset="0"/>
                <a:cs typeface="Times New Roman" panose="02020603050405020304" pitchFamily="18" charset="0"/>
              </a:rPr>
              <a:t>Recent</a:t>
            </a:r>
            <a:r>
              <a:rPr lang="tr-TR" sz="2800" dirty="0">
                <a:latin typeface="Times New Roman" panose="02020603050405020304" pitchFamily="18" charset="0"/>
                <a:cs typeface="Times New Roman" panose="02020603050405020304" pitchFamily="18" charset="0"/>
              </a:rPr>
              <a:t> Case </a:t>
            </a:r>
            <a:r>
              <a:rPr lang="tr-TR" sz="2800" dirty="0" err="1">
                <a:latin typeface="Times New Roman" panose="02020603050405020304" pitchFamily="18" charset="0"/>
                <a:cs typeface="Times New Roman" panose="02020603050405020304" pitchFamily="18" charset="0"/>
              </a:rPr>
              <a:t>Law</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Chairman’s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announcement</a:t>
            </a:r>
            <a:endParaRPr lang="tr-TR" sz="2400" b="0" dirty="0">
              <a:latin typeface="Times New Roman" panose="02020603050405020304" pitchFamily="18" charset="0"/>
              <a:cs typeface="Times New Roman" panose="02020603050405020304" pitchFamily="18" charset="0"/>
            </a:endParaRPr>
          </a:p>
          <a:p>
            <a:pPr marL="857250" lvl="2" indent="-457200" algn="just">
              <a:spcAft>
                <a:spcPts val="0"/>
              </a:spcAft>
            </a:pPr>
            <a:r>
              <a:rPr lang="tr-TR" sz="1800" b="0" dirty="0">
                <a:latin typeface="Times New Roman" panose="02020603050405020304" pitchFamily="18" charset="0"/>
                <a:cs typeface="Times New Roman" panose="02020603050405020304" pitchFamily="18" charset="0"/>
              </a:rPr>
              <a:t>Art. 5 of </a:t>
            </a:r>
            <a:r>
              <a:rPr lang="tr-TR" sz="1800" b="0" dirty="0" err="1">
                <a:latin typeface="Times New Roman" panose="02020603050405020304" pitchFamily="18" charset="0"/>
                <a:cs typeface="Times New Roman" panose="02020603050405020304" pitchFamily="18" charset="0"/>
              </a:rPr>
              <a:t>the</a:t>
            </a:r>
            <a:r>
              <a:rPr lang="tr-TR" sz="1800" b="0" dirty="0">
                <a:latin typeface="Times New Roman" panose="02020603050405020304" pitchFamily="18" charset="0"/>
                <a:cs typeface="Times New Roman" panose="02020603050405020304" pitchFamily="18" charset="0"/>
              </a:rPr>
              <a:t> Protocol </a:t>
            </a:r>
            <a:r>
              <a:rPr lang="tr-TR" sz="1800" b="0" dirty="0" err="1">
                <a:latin typeface="Times New Roman" panose="02020603050405020304" pitchFamily="18" charset="0"/>
                <a:cs typeface="Times New Roman" panose="02020603050405020304" pitchFamily="18" charset="0"/>
              </a:rPr>
              <a:t>no</a:t>
            </a:r>
            <a:r>
              <a:rPr lang="tr-TR" sz="1800" b="0" dirty="0">
                <a:latin typeface="Times New Roman" panose="02020603050405020304" pitchFamily="18" charset="0"/>
                <a:cs typeface="Times New Roman" panose="02020603050405020304" pitchFamily="18" charset="0"/>
              </a:rPr>
              <a:t>. 7 ECHR</a:t>
            </a:r>
          </a:p>
          <a:p>
            <a:pPr marL="857250" lvl="2" indent="-457200" algn="just">
              <a:spcAft>
                <a:spcPts val="0"/>
              </a:spcAft>
            </a:pPr>
            <a:r>
              <a:rPr lang="tr-TR" sz="1800" b="0" dirty="0" err="1">
                <a:latin typeface="Times New Roman" panose="02020603050405020304" pitchFamily="18" charset="0"/>
                <a:cs typeface="Times New Roman" panose="02020603050405020304" pitchFamily="18" charset="0"/>
              </a:rPr>
              <a:t>Parents</a:t>
            </a:r>
            <a:r>
              <a:rPr lang="tr-TR" sz="1800" b="0" dirty="0">
                <a:latin typeface="Times New Roman" panose="02020603050405020304" pitchFamily="18" charset="0"/>
                <a:cs typeface="Times New Roman" panose="02020603050405020304" pitchFamily="18" charset="0"/>
              </a:rPr>
              <a:t>’ </a:t>
            </a:r>
            <a:r>
              <a:rPr lang="tr-TR" sz="1800" b="0" dirty="0" err="1">
                <a:latin typeface="Times New Roman" panose="02020603050405020304" pitchFamily="18" charset="0"/>
                <a:cs typeface="Times New Roman" panose="02020603050405020304" pitchFamily="18" charset="0"/>
              </a:rPr>
              <a:t>agreement</a:t>
            </a:r>
            <a:r>
              <a:rPr lang="tr-TR" sz="1800" b="0" dirty="0">
                <a:latin typeface="Times New Roman" panose="02020603050405020304" pitchFamily="18" charset="0"/>
                <a:cs typeface="Times New Roman" panose="02020603050405020304" pitchFamily="18" charset="0"/>
              </a:rPr>
              <a:t> as a </a:t>
            </a:r>
            <a:r>
              <a:rPr lang="tr-TR" sz="1800" b="0" dirty="0" err="1">
                <a:latin typeface="Times New Roman" panose="02020603050405020304" pitchFamily="18" charset="0"/>
                <a:cs typeface="Times New Roman" panose="02020603050405020304" pitchFamily="18" charset="0"/>
              </a:rPr>
              <a:t>requirement</a:t>
            </a:r>
            <a:endParaRPr lang="tr-TR" sz="1800" b="0" dirty="0">
              <a:latin typeface="Times New Roman" panose="02020603050405020304" pitchFamily="18" charset="0"/>
              <a:cs typeface="Times New Roman" panose="02020603050405020304" pitchFamily="18" charset="0"/>
            </a:endParaRPr>
          </a:p>
          <a:p>
            <a:pPr marL="400050" lvl="2" indent="0" algn="just">
              <a:spcAft>
                <a:spcPts val="0"/>
              </a:spcAft>
              <a:buNone/>
            </a:pPr>
            <a:endParaRPr lang="tr-TR" sz="16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Decisions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by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first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instance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and</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regional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appellate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courts</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Joint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custody</a:t>
            </a:r>
            <a:r>
              <a:rPr lang="tr-TR" sz="2400" b="0" dirty="0">
                <a:latin typeface="Times New Roman" panose="02020603050405020304" pitchFamily="18" charset="0"/>
                <a:cs typeface="Times New Roman" panose="02020603050405020304" pitchFamily="18" charset="0"/>
              </a:rPr>
              <a:t> of </a:t>
            </a:r>
            <a:r>
              <a:rPr lang="tr-TR" sz="2400" b="0" dirty="0" err="1">
                <a:latin typeface="Times New Roman" panose="02020603050405020304" pitchFamily="18" charset="0"/>
                <a:cs typeface="Times New Roman" panose="02020603050405020304" pitchFamily="18" charset="0"/>
              </a:rPr>
              <a:t>unmarried</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parents</a:t>
            </a:r>
            <a:r>
              <a:rPr lang="tr-TR" sz="2400" b="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10</a:t>
            </a:fld>
            <a:endParaRPr lang="en-US" dirty="0"/>
          </a:p>
        </p:txBody>
      </p:sp>
    </p:spTree>
    <p:extLst>
      <p:ext uri="{BB962C8B-B14F-4D97-AF65-F5344CB8AC3E}">
        <p14:creationId xmlns:p14="http://schemas.microsoft.com/office/powerpoint/2010/main" val="155589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4. </a:t>
            </a:r>
            <a:r>
              <a:rPr lang="tr-TR" sz="3600" dirty="0" err="1">
                <a:latin typeface="Times" panose="02020603050405020304" pitchFamily="18" charset="0"/>
                <a:cs typeface="Times" panose="02020603050405020304" pitchFamily="18" charset="0"/>
              </a:rPr>
              <a:t>Concluding</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Remarks</a:t>
            </a:r>
            <a:r>
              <a:rPr lang="tr-TR" sz="3600" dirty="0">
                <a:latin typeface="Times" panose="02020603050405020304" pitchFamily="18" charset="0"/>
                <a:cs typeface="Times" panose="02020603050405020304" pitchFamily="18" charset="0"/>
              </a:rPr>
              <a:t> (1)</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5105399"/>
          </a:xfrm>
        </p:spPr>
        <p:txBody>
          <a:bodyPr/>
          <a:lstStyle/>
          <a:p>
            <a:pPr marL="457200" lvl="1" indent="-457200" algn="just">
              <a:spcAft>
                <a:spcPts val="1200"/>
              </a:spcAft>
            </a:pP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Private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international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law</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context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Joint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custody</a:t>
            </a:r>
            <a:r>
              <a:rPr lang="tr-TR" sz="2400" b="0" dirty="0">
                <a:latin typeface="Times New Roman" panose="02020603050405020304" pitchFamily="18" charset="0"/>
                <a:cs typeface="Times New Roman" panose="02020603050405020304" pitchFamily="18" charset="0"/>
              </a:rPr>
              <a:t> is </a:t>
            </a:r>
            <a:r>
              <a:rPr lang="tr-TR" sz="2400" b="0" dirty="0" err="1">
                <a:latin typeface="Times New Roman" panose="02020603050405020304" pitchFamily="18" charset="0"/>
                <a:cs typeface="Times New Roman" panose="02020603050405020304" pitchFamily="18" charset="0"/>
              </a:rPr>
              <a:t>no</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longer</a:t>
            </a:r>
            <a:r>
              <a:rPr lang="tr-TR" sz="2400" b="0" dirty="0">
                <a:latin typeface="Times New Roman" panose="02020603050405020304" pitchFamily="18" charset="0"/>
                <a:cs typeface="Times New Roman" panose="02020603050405020304" pitchFamily="18" charset="0"/>
              </a:rPr>
              <a:t> in </a:t>
            </a:r>
            <a:r>
              <a:rPr lang="tr-TR" sz="2400" b="0" dirty="0" err="1">
                <a:latin typeface="Times New Roman" panose="02020603050405020304" pitchFamily="18" charset="0"/>
                <a:cs typeface="Times New Roman" panose="02020603050405020304" pitchFamily="18" charset="0"/>
              </a:rPr>
              <a:t>conflict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with</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Turkish</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public</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order</a:t>
            </a:r>
            <a:r>
              <a:rPr lang="tr-TR" sz="2400" b="0" dirty="0">
                <a:latin typeface="Times New Roman" panose="02020603050405020304" pitchFamily="18" charset="0"/>
                <a:cs typeface="Times New Roman" panose="02020603050405020304" pitchFamily="18" charset="0"/>
              </a:rPr>
              <a:t> </a:t>
            </a:r>
            <a:endParaRPr lang="tr-TR" sz="16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a:latin typeface="Times New Roman" panose="02020603050405020304" pitchFamily="18" charset="0"/>
                <a:cs typeface="Times New Roman" panose="02020603050405020304" pitchFamily="18" charset="0"/>
              </a:rPr>
              <a:t>Art. 5 of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Protocol </a:t>
            </a:r>
            <a:r>
              <a:rPr lang="tr-TR" sz="2400" b="0" dirty="0" err="1">
                <a:latin typeface="Times New Roman" panose="02020603050405020304" pitchFamily="18" charset="0"/>
                <a:cs typeface="Times New Roman" panose="02020603050405020304" pitchFamily="18" charset="0"/>
              </a:rPr>
              <a:t>did</a:t>
            </a:r>
            <a:r>
              <a:rPr lang="tr-TR" sz="2400" b="0" dirty="0">
                <a:latin typeface="Times New Roman" panose="02020603050405020304" pitchFamily="18" charset="0"/>
                <a:cs typeface="Times New Roman" panose="02020603050405020304" pitchFamily="18" charset="0"/>
              </a:rPr>
              <a:t> not </a:t>
            </a:r>
            <a:r>
              <a:rPr lang="tr-TR" sz="2400" b="0" dirty="0" err="1">
                <a:latin typeface="Times New Roman" panose="02020603050405020304" pitchFamily="18" charset="0"/>
                <a:cs typeface="Times New Roman" panose="02020603050405020304" pitchFamily="18" charset="0"/>
              </a:rPr>
              <a:t>repeal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provisions</a:t>
            </a:r>
            <a:r>
              <a:rPr lang="tr-TR" sz="2400" b="0" dirty="0">
                <a:latin typeface="Times New Roman" panose="02020603050405020304" pitchFamily="18" charset="0"/>
                <a:cs typeface="Times New Roman" panose="02020603050405020304" pitchFamily="18" charset="0"/>
              </a:rPr>
              <a:t> of TCC</a:t>
            </a:r>
          </a:p>
          <a:p>
            <a:pPr marL="0" lvl="1" indent="0" algn="just">
              <a:spcAft>
                <a:spcPts val="1200"/>
              </a:spcAft>
              <a:buNone/>
            </a:pPr>
            <a:r>
              <a:rPr lang="tr-TR" sz="2400" b="0" dirty="0">
                <a:latin typeface="Times New Roman" panose="02020603050405020304" pitchFamily="18" charset="0"/>
                <a:cs typeface="Times New Roman" panose="02020603050405020304" pitchFamily="18" charset="0"/>
              </a:rPr>
              <a:t>«</a:t>
            </a:r>
            <a:r>
              <a:rPr lang="en-US" sz="1800" b="0" i="1" dirty="0">
                <a:latin typeface="Times New Roman" panose="02020603050405020304" pitchFamily="18" charset="0"/>
                <a:cs typeface="Times New Roman" panose="02020603050405020304" pitchFamily="18" charset="0"/>
              </a:rPr>
              <a:t>In conclusion, the Court finds that the legislator’s decision to exclude the possibility of joint custody after divorce whilst providing access and information rights to the parent not having custody, falls within the margin of appreciation left to the Contracting State. Consequently, there is no appearance of a violation of Article 5 of Protocol No. 7</a:t>
            </a:r>
            <a:r>
              <a:rPr lang="tr-TR" sz="1800" b="0" dirty="0">
                <a:latin typeface="Times New Roman" panose="02020603050405020304" pitchFamily="18" charset="0"/>
                <a:cs typeface="Times New Roman" panose="02020603050405020304" pitchFamily="18" charset="0"/>
              </a:rPr>
              <a:t>» (</a:t>
            </a:r>
            <a:r>
              <a:rPr lang="tr-TR" sz="1800" b="0" dirty="0" err="1">
                <a:latin typeface="Times New Roman" panose="02020603050405020304" pitchFamily="18" charset="0"/>
                <a:cs typeface="Times New Roman" panose="02020603050405020304" pitchFamily="18" charset="0"/>
              </a:rPr>
              <a:t>ECtHR</a:t>
            </a:r>
            <a:r>
              <a:rPr lang="tr-TR" sz="1800" b="0" dirty="0">
                <a:latin typeface="Times New Roman" panose="02020603050405020304" pitchFamily="18" charset="0"/>
                <a:cs typeface="Times New Roman" panose="02020603050405020304" pitchFamily="18" charset="0"/>
              </a:rPr>
              <a:t> 11.07.2000, </a:t>
            </a:r>
            <a:r>
              <a:rPr lang="tr-TR" sz="1800" b="0" dirty="0" err="1">
                <a:latin typeface="Times New Roman" panose="02020603050405020304" pitchFamily="18" charset="0"/>
                <a:cs typeface="Times New Roman" panose="02020603050405020304" pitchFamily="18" charset="0"/>
              </a:rPr>
              <a:t>Cernecki</a:t>
            </a:r>
            <a:r>
              <a:rPr lang="tr-TR" sz="1800" b="0" dirty="0">
                <a:latin typeface="Times New Roman" panose="02020603050405020304" pitchFamily="18" charset="0"/>
                <a:cs typeface="Times New Roman" panose="02020603050405020304" pitchFamily="18" charset="0"/>
              </a:rPr>
              <a:t> v. </a:t>
            </a:r>
            <a:r>
              <a:rPr lang="tr-TR" sz="1800" b="0" dirty="0" err="1">
                <a:latin typeface="Times New Roman" panose="02020603050405020304" pitchFamily="18" charset="0"/>
                <a:cs typeface="Times New Roman" panose="02020603050405020304" pitchFamily="18" charset="0"/>
              </a:rPr>
              <a:t>Austria</a:t>
            </a:r>
            <a:r>
              <a:rPr lang="tr-TR" sz="1800" b="0" dirty="0">
                <a:latin typeface="Times New Roman" panose="02020603050405020304" pitchFamily="18" charset="0"/>
                <a:cs typeface="Times New Roman" panose="02020603050405020304" pitchFamily="18" charset="0"/>
              </a:rPr>
              <a:t>, No. 31061/96)</a:t>
            </a:r>
          </a:p>
          <a:p>
            <a:pPr marL="457200" lvl="1" indent="-457200" algn="just">
              <a:spcAft>
                <a:spcPts val="1200"/>
              </a:spcAft>
            </a:pPr>
            <a:endParaRPr lang="tr-TR" sz="24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11</a:t>
            </a:fld>
            <a:endParaRPr lang="en-US" dirty="0"/>
          </a:p>
        </p:txBody>
      </p:sp>
    </p:spTree>
    <p:extLst>
      <p:ext uri="{BB962C8B-B14F-4D97-AF65-F5344CB8AC3E}">
        <p14:creationId xmlns:p14="http://schemas.microsoft.com/office/powerpoint/2010/main" val="129946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4. </a:t>
            </a:r>
            <a:r>
              <a:rPr lang="tr-TR" sz="3600" dirty="0" err="1">
                <a:latin typeface="Times" panose="02020603050405020304" pitchFamily="18" charset="0"/>
                <a:cs typeface="Times" panose="02020603050405020304" pitchFamily="18" charset="0"/>
              </a:rPr>
              <a:t>Concluding</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Remarks</a:t>
            </a:r>
            <a:r>
              <a:rPr lang="tr-TR" sz="3600" dirty="0">
                <a:latin typeface="Times" panose="02020603050405020304" pitchFamily="18" charset="0"/>
                <a:cs typeface="Times" panose="02020603050405020304" pitchFamily="18" charset="0"/>
              </a:rPr>
              <a:t> (2)</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5105399"/>
          </a:xfrm>
        </p:spPr>
        <p:txBody>
          <a:bodyPr/>
          <a:lstStyle/>
          <a:p>
            <a:pPr marL="457200" lvl="1" indent="-457200" algn="just">
              <a:spcAft>
                <a:spcPts val="1200"/>
              </a:spcAft>
            </a:pP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Teleological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interpretation</a:t>
            </a:r>
            <a:r>
              <a:rPr lang="tr-TR" sz="2400" b="0" dirty="0">
                <a:latin typeface="Times New Roman" panose="02020603050405020304" pitchFamily="18" charset="0"/>
                <a:cs typeface="Times New Roman" panose="02020603050405020304" pitchFamily="18" charset="0"/>
              </a:rPr>
              <a:t> of TCC Art. 366 as </a:t>
            </a:r>
            <a:r>
              <a:rPr lang="tr-TR" sz="2400" b="0" dirty="0" err="1">
                <a:latin typeface="Times New Roman" panose="02020603050405020304" pitchFamily="18" charset="0"/>
                <a:cs typeface="Times New Roman" panose="02020603050405020304" pitchFamily="18" charset="0"/>
              </a:rPr>
              <a:t>justification</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for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change</a:t>
            </a:r>
            <a:r>
              <a:rPr lang="tr-TR" sz="2400" b="0" dirty="0">
                <a:latin typeface="Times New Roman" panose="02020603050405020304" pitchFamily="18" charset="0"/>
                <a:cs typeface="Times New Roman" panose="02020603050405020304" pitchFamily="18" charset="0"/>
              </a:rPr>
              <a:t> in </a:t>
            </a:r>
            <a:r>
              <a:rPr lang="tr-TR" sz="2400" b="0" dirty="0" err="1">
                <a:latin typeface="Times New Roman" panose="02020603050405020304" pitchFamily="18" charset="0"/>
                <a:cs typeface="Times New Roman" panose="02020603050405020304" pitchFamily="18" charset="0"/>
              </a:rPr>
              <a:t>case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law</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Parents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failure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to</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agree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should</a:t>
            </a:r>
            <a:r>
              <a:rPr lang="tr-TR" sz="2400" b="0" dirty="0">
                <a:latin typeface="Times New Roman" panose="02020603050405020304" pitchFamily="18" charset="0"/>
                <a:cs typeface="Times New Roman" panose="02020603050405020304" pitchFamily="18" charset="0"/>
              </a:rPr>
              <a:t> not </a:t>
            </a:r>
            <a:r>
              <a:rPr lang="tr-TR" sz="2400" b="0" dirty="0" err="1">
                <a:latin typeface="Times New Roman" panose="02020603050405020304" pitchFamily="18" charset="0"/>
                <a:cs typeface="Times New Roman" panose="02020603050405020304" pitchFamily="18" charset="0"/>
              </a:rPr>
              <a:t>lead</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to</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automatic</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refusal</a:t>
            </a:r>
            <a:r>
              <a:rPr lang="tr-TR" sz="2400" b="0" dirty="0">
                <a:latin typeface="Times New Roman" panose="02020603050405020304" pitchFamily="18" charset="0"/>
                <a:cs typeface="Times New Roman" panose="02020603050405020304" pitchFamily="18" charset="0"/>
              </a:rPr>
              <a:t> of </a:t>
            </a:r>
            <a:r>
              <a:rPr lang="tr-TR" sz="2400" b="0" dirty="0" err="1">
                <a:latin typeface="Times New Roman" panose="02020603050405020304" pitchFamily="18" charset="0"/>
                <a:cs typeface="Times New Roman" panose="02020603050405020304" pitchFamily="18" charset="0"/>
              </a:rPr>
              <a:t>requests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for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joint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custody</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Need</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for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legislation</a:t>
            </a:r>
            <a:r>
              <a:rPr lang="tr-TR" sz="2400" b="0" dirty="0">
                <a:latin typeface="Times New Roman" panose="02020603050405020304" pitchFamily="18" charset="0"/>
                <a:cs typeface="Times New Roman" panose="02020603050405020304" pitchFamily="18" charset="0"/>
              </a:rPr>
              <a:t> </a:t>
            </a:r>
          </a:p>
          <a:p>
            <a:pPr marL="457200" lvl="1" indent="-457200" algn="just">
              <a:spcAft>
                <a:spcPts val="1200"/>
              </a:spcAft>
            </a:pPr>
            <a:endParaRPr lang="tr-TR" sz="24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12</a:t>
            </a:fld>
            <a:endParaRPr lang="en-US" dirty="0"/>
          </a:p>
        </p:txBody>
      </p:sp>
    </p:spTree>
    <p:extLst>
      <p:ext uri="{BB962C8B-B14F-4D97-AF65-F5344CB8AC3E}">
        <p14:creationId xmlns:p14="http://schemas.microsoft.com/office/powerpoint/2010/main" val="293481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0"/>
          </p:nvPr>
        </p:nvSpPr>
        <p:spPr>
          <a:xfrm>
            <a:off x="395536" y="1752600"/>
            <a:ext cx="8229600" cy="4191000"/>
          </a:xfrm>
        </p:spPr>
        <p:txBody>
          <a:bodyPr/>
          <a:lstStyle/>
          <a:p>
            <a:pPr marL="96838" lvl="1" indent="0" algn="just">
              <a:spcBef>
                <a:spcPts val="1200"/>
              </a:spcBef>
              <a:spcAft>
                <a:spcPts val="1200"/>
              </a:spcAft>
              <a:buNone/>
            </a:pPr>
            <a:r>
              <a:rPr lang="tr-TR" sz="2800" dirty="0" err="1">
                <a:latin typeface="Times New Roman" panose="02020603050405020304" pitchFamily="18" charset="0"/>
                <a:cs typeface="Times New Roman" panose="02020603050405020304" pitchFamily="18" charset="0"/>
              </a:rPr>
              <a:t>Joint</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Custody</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After</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Divorce</a:t>
            </a:r>
            <a:r>
              <a:rPr lang="tr-TR" sz="2800" dirty="0">
                <a:latin typeface="Times New Roman" panose="02020603050405020304" pitchFamily="18" charset="0"/>
                <a:cs typeface="Times New Roman" panose="02020603050405020304" pitchFamily="18" charset="0"/>
              </a:rPr>
              <a:t>: No </a:t>
            </a:r>
            <a:r>
              <a:rPr lang="tr-TR" sz="2800" dirty="0" err="1">
                <a:latin typeface="Times New Roman" panose="02020603050405020304" pitchFamily="18" charset="0"/>
                <a:cs typeface="Times New Roman" panose="02020603050405020304" pitchFamily="18" charset="0"/>
              </a:rPr>
              <a:t>Longer</a:t>
            </a:r>
            <a:r>
              <a:rPr lang="tr-TR" sz="2800" dirty="0">
                <a:latin typeface="Times New Roman" panose="02020603050405020304" pitchFamily="18" charset="0"/>
                <a:cs typeface="Times New Roman" panose="02020603050405020304" pitchFamily="18" charset="0"/>
              </a:rPr>
              <a:t> A </a:t>
            </a:r>
            <a:r>
              <a:rPr lang="tr-TR" sz="2800" dirty="0" err="1">
                <a:latin typeface="Times New Roman" panose="02020603050405020304" pitchFamily="18" charset="0"/>
                <a:cs typeface="Times New Roman" panose="02020603050405020304" pitchFamily="18" charset="0"/>
              </a:rPr>
              <a:t>Taboo</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For</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Turkish</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Courts</a:t>
            </a:r>
            <a:endParaRPr lang="tr-TR" sz="2800" dirty="0">
              <a:latin typeface="Times New Roman" panose="02020603050405020304" pitchFamily="18" charset="0"/>
              <a:cs typeface="Times New Roman" panose="02020603050405020304" pitchFamily="18" charset="0"/>
            </a:endParaRPr>
          </a:p>
          <a:p>
            <a:pPr marL="611188" lvl="1" indent="-514350" algn="just">
              <a:spcBef>
                <a:spcPts val="1200"/>
              </a:spcBef>
              <a:spcAft>
                <a:spcPts val="1200"/>
              </a:spcAft>
              <a:buFont typeface="+mj-lt"/>
              <a:buAutoNum type="arabicPeriod"/>
            </a:pPr>
            <a:r>
              <a:rPr lang="tr-TR" sz="2800" b="0" dirty="0" err="1">
                <a:latin typeface="Times New Roman" panose="02020603050405020304" pitchFamily="18" charset="0"/>
                <a:cs typeface="Times New Roman" panose="02020603050405020304" pitchFamily="18" charset="0"/>
              </a:rPr>
              <a:t>Introduction</a:t>
            </a:r>
            <a:endParaRPr lang="en-US" sz="2800" b="0" i="1" dirty="0">
              <a:latin typeface="Times New Roman" panose="02020603050405020304" pitchFamily="18" charset="0"/>
              <a:cs typeface="Times New Roman" panose="02020603050405020304" pitchFamily="18" charset="0"/>
            </a:endParaRPr>
          </a:p>
          <a:p>
            <a:pPr marL="611188" lvl="1" indent="-514350" algn="just">
              <a:spcBef>
                <a:spcPts val="1200"/>
              </a:spcBef>
              <a:spcAft>
                <a:spcPts val="1200"/>
              </a:spcAft>
              <a:buFont typeface="+mj-lt"/>
              <a:buAutoNum type="arabicPeriod"/>
            </a:pPr>
            <a:r>
              <a:rPr lang="tr-TR" sz="2800" b="0" dirty="0" err="1">
                <a:latin typeface="Times New Roman" panose="02020603050405020304" pitchFamily="18" charset="0"/>
                <a:cs typeface="Times New Roman" panose="02020603050405020304" pitchFamily="18" charset="0"/>
              </a:rPr>
              <a:t>Joint</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Custody</a:t>
            </a:r>
            <a:r>
              <a:rPr lang="tr-TR" sz="2800" b="0" dirty="0">
                <a:latin typeface="Times New Roman" panose="02020603050405020304" pitchFamily="18" charset="0"/>
                <a:cs typeface="Times New Roman" panose="02020603050405020304" pitchFamily="18" charset="0"/>
              </a:rPr>
              <a:t> in </a:t>
            </a:r>
            <a:r>
              <a:rPr lang="tr-TR" sz="2800" b="0" dirty="0" err="1">
                <a:latin typeface="Times New Roman" panose="02020603050405020304" pitchFamily="18" charset="0"/>
                <a:cs typeface="Times New Roman" panose="02020603050405020304" pitchFamily="18" charset="0"/>
              </a:rPr>
              <a:t>the</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Context</a:t>
            </a:r>
            <a:r>
              <a:rPr lang="tr-TR" sz="2800" b="0" dirty="0">
                <a:latin typeface="Times New Roman" panose="02020603050405020304" pitchFamily="18" charset="0"/>
                <a:cs typeface="Times New Roman" panose="02020603050405020304" pitchFamily="18" charset="0"/>
              </a:rPr>
              <a:t> of </a:t>
            </a:r>
            <a:r>
              <a:rPr lang="tr-TR" sz="2800" b="0" dirty="0" err="1">
                <a:latin typeface="Times New Roman" panose="02020603050405020304" pitchFamily="18" charset="0"/>
                <a:cs typeface="Times New Roman" panose="02020603050405020304" pitchFamily="18" charset="0"/>
              </a:rPr>
              <a:t>Private</a:t>
            </a:r>
            <a:r>
              <a:rPr lang="tr-TR" sz="2800" b="0" dirty="0">
                <a:latin typeface="Times New Roman" panose="02020603050405020304" pitchFamily="18" charset="0"/>
                <a:cs typeface="Times New Roman" panose="02020603050405020304" pitchFamily="18" charset="0"/>
              </a:rPr>
              <a:t> International </a:t>
            </a:r>
            <a:r>
              <a:rPr lang="tr-TR" sz="2800" b="0" dirty="0" err="1">
                <a:latin typeface="Times New Roman" panose="02020603050405020304" pitchFamily="18" charset="0"/>
                <a:cs typeface="Times New Roman" panose="02020603050405020304" pitchFamily="18" charset="0"/>
              </a:rPr>
              <a:t>Law</a:t>
            </a:r>
            <a:endParaRPr lang="en-US" sz="2800" b="0" dirty="0">
              <a:latin typeface="Times New Roman" panose="02020603050405020304" pitchFamily="18" charset="0"/>
              <a:cs typeface="Times New Roman" panose="02020603050405020304" pitchFamily="18" charset="0"/>
            </a:endParaRPr>
          </a:p>
          <a:p>
            <a:pPr marL="611188" lvl="1" indent="-514350" algn="just">
              <a:spcBef>
                <a:spcPts val="1200"/>
              </a:spcBef>
              <a:spcAft>
                <a:spcPts val="1200"/>
              </a:spcAft>
              <a:buFont typeface="+mj-lt"/>
              <a:buAutoNum type="arabicPeriod"/>
            </a:pPr>
            <a:r>
              <a:rPr lang="tr-TR" sz="2800" b="0" dirty="0" err="1">
                <a:latin typeface="Times New Roman" panose="02020603050405020304" pitchFamily="18" charset="0"/>
                <a:cs typeface="Times New Roman" panose="02020603050405020304" pitchFamily="18" charset="0"/>
              </a:rPr>
              <a:t>Joint</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Custody</a:t>
            </a:r>
            <a:r>
              <a:rPr lang="tr-TR" sz="2800" b="0" dirty="0">
                <a:latin typeface="Times New Roman" panose="02020603050405020304" pitchFamily="18" charset="0"/>
                <a:cs typeface="Times New Roman" panose="02020603050405020304" pitchFamily="18" charset="0"/>
              </a:rPr>
              <a:t> in </a:t>
            </a:r>
            <a:r>
              <a:rPr lang="tr-TR" sz="2800" b="0" dirty="0" err="1">
                <a:latin typeface="Times New Roman" panose="02020603050405020304" pitchFamily="18" charset="0"/>
                <a:cs typeface="Times New Roman" panose="02020603050405020304" pitchFamily="18" charset="0"/>
              </a:rPr>
              <a:t>the</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Context</a:t>
            </a:r>
            <a:r>
              <a:rPr lang="tr-TR" sz="2800" b="0" dirty="0">
                <a:latin typeface="Times New Roman" panose="02020603050405020304" pitchFamily="18" charset="0"/>
                <a:cs typeface="Times New Roman" panose="02020603050405020304" pitchFamily="18" charset="0"/>
              </a:rPr>
              <a:t> of </a:t>
            </a:r>
            <a:r>
              <a:rPr lang="tr-TR" sz="2800" b="0" dirty="0" err="1">
                <a:latin typeface="Times New Roman" panose="02020603050405020304" pitchFamily="18" charset="0"/>
                <a:cs typeface="Times New Roman" panose="02020603050405020304" pitchFamily="18" charset="0"/>
              </a:rPr>
              <a:t>Substantive</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Law</a:t>
            </a:r>
            <a:endParaRPr lang="en-US" sz="2800" b="0" dirty="0">
              <a:latin typeface="Times New Roman" panose="02020603050405020304" pitchFamily="18" charset="0"/>
              <a:cs typeface="Times New Roman" panose="02020603050405020304" pitchFamily="18" charset="0"/>
            </a:endParaRPr>
          </a:p>
          <a:p>
            <a:pPr marL="611188" lvl="1" indent="-514350" algn="just">
              <a:spcBef>
                <a:spcPts val="1200"/>
              </a:spcBef>
              <a:spcAft>
                <a:spcPts val="1200"/>
              </a:spcAft>
              <a:buFont typeface="+mj-lt"/>
              <a:buAutoNum type="arabicPeriod"/>
            </a:pPr>
            <a:r>
              <a:rPr lang="tr-TR" sz="2800" b="0" dirty="0" err="1">
                <a:latin typeface="Times New Roman" panose="02020603050405020304" pitchFamily="18" charset="0"/>
                <a:cs typeface="Times New Roman" panose="02020603050405020304" pitchFamily="18" charset="0"/>
              </a:rPr>
              <a:t>Concluding</a:t>
            </a:r>
            <a:r>
              <a:rPr lang="tr-TR" sz="2800" b="0" dirty="0">
                <a:latin typeface="Times New Roman" panose="02020603050405020304" pitchFamily="18" charset="0"/>
                <a:cs typeface="Times New Roman" panose="02020603050405020304" pitchFamily="18" charset="0"/>
              </a:rPr>
              <a:t> </a:t>
            </a:r>
            <a:r>
              <a:rPr lang="tr-TR" sz="2800" b="0" dirty="0" err="1">
                <a:latin typeface="Times New Roman" panose="02020603050405020304" pitchFamily="18" charset="0"/>
                <a:cs typeface="Times New Roman" panose="02020603050405020304" pitchFamily="18" charset="0"/>
              </a:rPr>
              <a:t>remarks</a:t>
            </a:r>
            <a:endParaRPr lang="en-US" sz="2800" b="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fld id="{16B857C2-0EEB-4D53-9964-F96EDFAE496C}" type="slidenum">
              <a:rPr lang="en-US" smtClean="0"/>
              <a:pPr/>
              <a:t>2</a:t>
            </a:fld>
            <a:endParaRPr lang="en-US" dirty="0"/>
          </a:p>
        </p:txBody>
      </p:sp>
    </p:spTree>
    <p:extLst>
      <p:ext uri="{BB962C8B-B14F-4D97-AF65-F5344CB8AC3E}">
        <p14:creationId xmlns:p14="http://schemas.microsoft.com/office/powerpoint/2010/main" val="275998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2.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Private</a:t>
            </a:r>
            <a:r>
              <a:rPr lang="tr-TR" sz="3600" dirty="0">
                <a:latin typeface="Times" panose="02020603050405020304" pitchFamily="18" charset="0"/>
                <a:cs typeface="Times" panose="02020603050405020304" pitchFamily="18" charset="0"/>
              </a:rPr>
              <a:t> International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4038599"/>
          </a:xfrm>
        </p:spPr>
        <p:txBody>
          <a:bodyPr/>
          <a:lstStyle/>
          <a:p>
            <a:pPr marL="0" indent="0" algn="just">
              <a:buNone/>
            </a:pPr>
            <a:endParaRPr lang="tr-TR"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800" dirty="0">
                <a:solidFill>
                  <a:schemeClr val="tx1"/>
                </a:solidFill>
                <a:latin typeface="Times New Roman" panose="02020603050405020304" pitchFamily="18" charset="0"/>
                <a:cs typeface="Times New Roman" panose="02020603050405020304" pitchFamily="18" charset="0"/>
              </a:rPr>
              <a:t>2.1. </a:t>
            </a:r>
            <a:r>
              <a:rPr lang="tr-TR" sz="2800" dirty="0" err="1">
                <a:solidFill>
                  <a:schemeClr val="tx1"/>
                </a:solidFill>
                <a:latin typeface="Times New Roman" panose="02020603050405020304" pitchFamily="18" charset="0"/>
                <a:cs typeface="Times New Roman" panose="02020603050405020304" pitchFamily="18" charset="0"/>
              </a:rPr>
              <a:t>Overuse</a:t>
            </a:r>
            <a:r>
              <a:rPr lang="tr-TR" sz="2800" dirty="0">
                <a:solidFill>
                  <a:schemeClr val="tx1"/>
                </a:solidFill>
                <a:latin typeface="Times New Roman" panose="02020603050405020304" pitchFamily="18" charset="0"/>
                <a:cs typeface="Times New Roman" panose="02020603050405020304" pitchFamily="18" charset="0"/>
              </a:rPr>
              <a:t> of </a:t>
            </a:r>
            <a:r>
              <a:rPr lang="tr-TR" sz="2800" dirty="0" err="1">
                <a:solidFill>
                  <a:schemeClr val="tx1"/>
                </a:solidFill>
                <a:latin typeface="Times New Roman" panose="02020603050405020304" pitchFamily="18" charset="0"/>
                <a:cs typeface="Times New Roman" panose="02020603050405020304" pitchFamily="18" charset="0"/>
              </a:rPr>
              <a:t>the</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public</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order</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exception</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until</a:t>
            </a:r>
            <a:r>
              <a:rPr lang="tr-TR" sz="2800" dirty="0">
                <a:solidFill>
                  <a:schemeClr val="tx1"/>
                </a:solidFill>
                <a:latin typeface="Times New Roman" panose="02020603050405020304" pitchFamily="18" charset="0"/>
                <a:cs typeface="Times New Roman" panose="02020603050405020304" pitchFamily="18" charset="0"/>
              </a:rPr>
              <a:t> 2017</a:t>
            </a:r>
          </a:p>
          <a:p>
            <a:pPr marL="0" lvl="1" indent="0" algn="just">
              <a:buNone/>
            </a:pPr>
            <a:endParaRPr lang="tr-TR" sz="2800" dirty="0">
              <a:latin typeface="Times New Roman" panose="02020603050405020304" pitchFamily="18" charset="0"/>
              <a:cs typeface="Times New Roman" panose="02020603050405020304" pitchFamily="18" charset="0"/>
            </a:endParaRPr>
          </a:p>
          <a:p>
            <a:pPr marL="0" lvl="1" indent="0" algn="just">
              <a:buNone/>
            </a:pPr>
            <a:endParaRPr lang="tr-TR" sz="2800" dirty="0">
              <a:latin typeface="Times New Roman" panose="02020603050405020304" pitchFamily="18" charset="0"/>
              <a:cs typeface="Times New Roman" panose="02020603050405020304" pitchFamily="18" charset="0"/>
            </a:endParaRPr>
          </a:p>
          <a:p>
            <a:pPr marL="0" lvl="1" indent="0" algn="just">
              <a:buNone/>
            </a:pPr>
            <a:r>
              <a:rPr lang="tr-TR" sz="2800" dirty="0">
                <a:latin typeface="Times New Roman" panose="02020603050405020304" pitchFamily="18" charset="0"/>
                <a:cs typeface="Times New Roman" panose="02020603050405020304" pitchFamily="18" charset="0"/>
              </a:rPr>
              <a:t>2.2.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Tipping</a:t>
            </a:r>
            <a:r>
              <a:rPr lang="tr-TR" sz="2800" dirty="0">
                <a:latin typeface="Times New Roman" panose="02020603050405020304" pitchFamily="18" charset="0"/>
                <a:cs typeface="Times New Roman" panose="02020603050405020304" pitchFamily="18" charset="0"/>
              </a:rPr>
              <a:t> Point: C.L.B. </a:t>
            </a:r>
            <a:r>
              <a:rPr lang="tr-TR" sz="2800" dirty="0" err="1">
                <a:latin typeface="Times New Roman" panose="02020603050405020304" pitchFamily="18" charset="0"/>
                <a:cs typeface="Times New Roman" panose="02020603050405020304" pitchFamily="18" charset="0"/>
              </a:rPr>
              <a:t>Decision</a:t>
            </a:r>
            <a:endParaRPr lang="en-US" sz="24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3</a:t>
            </a:fld>
            <a:endParaRPr lang="en-US" dirty="0"/>
          </a:p>
        </p:txBody>
      </p:sp>
    </p:spTree>
    <p:extLst>
      <p:ext uri="{BB962C8B-B14F-4D97-AF65-F5344CB8AC3E}">
        <p14:creationId xmlns:p14="http://schemas.microsoft.com/office/powerpoint/2010/main" val="57544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2.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Private</a:t>
            </a:r>
            <a:r>
              <a:rPr lang="tr-TR" sz="3600" dirty="0">
                <a:latin typeface="Times" panose="02020603050405020304" pitchFamily="18" charset="0"/>
                <a:cs typeface="Times" panose="02020603050405020304" pitchFamily="18" charset="0"/>
              </a:rPr>
              <a:t> International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4038599"/>
          </a:xfrm>
        </p:spPr>
        <p:txBody>
          <a:bodyPr/>
          <a:lstStyle/>
          <a:p>
            <a:pPr marL="0" indent="0" algn="just">
              <a:buNone/>
            </a:pPr>
            <a:endParaRPr lang="tr-TR" sz="2800" dirty="0">
              <a:solidFill>
                <a:schemeClr val="tx1"/>
              </a:solidFill>
              <a:latin typeface="Times New Roman" panose="02020603050405020304" pitchFamily="18" charset="0"/>
              <a:cs typeface="Times New Roman" panose="02020603050405020304" pitchFamily="18" charset="0"/>
            </a:endParaRPr>
          </a:p>
          <a:p>
            <a:pPr marL="0" indent="0" algn="just">
              <a:spcAft>
                <a:spcPts val="1200"/>
              </a:spcAft>
              <a:buNone/>
            </a:pPr>
            <a:r>
              <a:rPr lang="tr-TR" sz="2800" dirty="0">
                <a:solidFill>
                  <a:schemeClr val="tx1"/>
                </a:solidFill>
                <a:latin typeface="Times New Roman" panose="02020603050405020304" pitchFamily="18" charset="0"/>
                <a:cs typeface="Times New Roman" panose="02020603050405020304" pitchFamily="18" charset="0"/>
              </a:rPr>
              <a:t>2.1. </a:t>
            </a:r>
            <a:r>
              <a:rPr lang="tr-TR" sz="2800" dirty="0" err="1">
                <a:solidFill>
                  <a:schemeClr val="tx1"/>
                </a:solidFill>
                <a:latin typeface="Times New Roman" panose="02020603050405020304" pitchFamily="18" charset="0"/>
                <a:cs typeface="Times New Roman" panose="02020603050405020304" pitchFamily="18" charset="0"/>
              </a:rPr>
              <a:t>Overuse</a:t>
            </a:r>
            <a:r>
              <a:rPr lang="tr-TR" sz="2800" dirty="0">
                <a:solidFill>
                  <a:schemeClr val="tx1"/>
                </a:solidFill>
                <a:latin typeface="Times New Roman" panose="02020603050405020304" pitchFamily="18" charset="0"/>
                <a:cs typeface="Times New Roman" panose="02020603050405020304" pitchFamily="18" charset="0"/>
              </a:rPr>
              <a:t> of </a:t>
            </a:r>
            <a:r>
              <a:rPr lang="tr-TR" sz="2800" dirty="0" err="1">
                <a:solidFill>
                  <a:schemeClr val="tx1"/>
                </a:solidFill>
                <a:latin typeface="Times New Roman" panose="02020603050405020304" pitchFamily="18" charset="0"/>
                <a:cs typeface="Times New Roman" panose="02020603050405020304" pitchFamily="18" charset="0"/>
              </a:rPr>
              <a:t>the</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public</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order</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exception</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err="1">
                <a:solidFill>
                  <a:schemeClr val="tx1"/>
                </a:solidFill>
                <a:latin typeface="Times New Roman" panose="02020603050405020304" pitchFamily="18" charset="0"/>
                <a:cs typeface="Times New Roman" panose="02020603050405020304" pitchFamily="18" charset="0"/>
              </a:rPr>
              <a:t>until</a:t>
            </a:r>
            <a:r>
              <a:rPr lang="tr-TR" sz="2800" dirty="0">
                <a:solidFill>
                  <a:schemeClr val="tx1"/>
                </a:solidFill>
                <a:latin typeface="Times New Roman" panose="02020603050405020304" pitchFamily="18" charset="0"/>
                <a:cs typeface="Times New Roman" panose="02020603050405020304" pitchFamily="18" charset="0"/>
              </a:rPr>
              <a:t> 2017</a:t>
            </a:r>
          </a:p>
          <a:p>
            <a:pPr lvl="1" algn="just"/>
            <a:r>
              <a:rPr lang="tr-TR" sz="2400" b="0" dirty="0" err="1">
                <a:latin typeface="Times New Roman" panose="02020603050405020304" pitchFamily="18" charset="0"/>
                <a:cs typeface="Times New Roman" panose="02020603050405020304" pitchFamily="18" charset="0"/>
              </a:rPr>
              <a:t>Relevant</a:t>
            </a:r>
            <a:r>
              <a:rPr lang="tr-TR" sz="2400" b="0" dirty="0">
                <a:latin typeface="Times New Roman" panose="02020603050405020304" pitchFamily="18" charset="0"/>
                <a:cs typeface="Times New Roman" panose="02020603050405020304" pitchFamily="18" charset="0"/>
              </a:rPr>
              <a:t> Rules: PIL </a:t>
            </a:r>
            <a:r>
              <a:rPr lang="tr-TR" sz="2400" b="0" dirty="0" err="1">
                <a:latin typeface="Times New Roman" panose="02020603050405020304" pitchFamily="18" charset="0"/>
                <a:cs typeface="Times New Roman" panose="02020603050405020304" pitchFamily="18" charset="0"/>
              </a:rPr>
              <a:t>Code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Arts</a:t>
            </a:r>
            <a:r>
              <a:rPr lang="tr-TR" sz="2400" b="0" dirty="0">
                <a:latin typeface="Times New Roman" panose="02020603050405020304" pitchFamily="18" charset="0"/>
                <a:cs typeface="Times New Roman" panose="02020603050405020304" pitchFamily="18" charset="0"/>
              </a:rPr>
              <a:t>. 5, 54/c </a:t>
            </a:r>
            <a:r>
              <a:rPr lang="tr-TR" sz="2400" b="0" dirty="0" err="1">
                <a:latin typeface="Times New Roman" panose="02020603050405020304" pitchFamily="18" charset="0"/>
                <a:cs typeface="Times New Roman" panose="02020603050405020304" pitchFamily="18" charset="0"/>
              </a:rPr>
              <a:t>and</a:t>
            </a:r>
            <a:r>
              <a:rPr lang="tr-TR" sz="2400" b="0" dirty="0">
                <a:latin typeface="Times New Roman" panose="02020603050405020304" pitchFamily="18" charset="0"/>
                <a:cs typeface="Times New Roman" panose="02020603050405020304" pitchFamily="18" charset="0"/>
              </a:rPr>
              <a:t> 58</a:t>
            </a:r>
          </a:p>
          <a:p>
            <a:pPr lvl="1" algn="just"/>
            <a:r>
              <a:rPr lang="tr-TR" sz="2400" b="0" dirty="0" err="1">
                <a:latin typeface="Times New Roman" panose="02020603050405020304" pitchFamily="18" charset="0"/>
                <a:cs typeface="Times New Roman" panose="02020603050405020304" pitchFamily="18" charset="0"/>
              </a:rPr>
              <a:t>Relevant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international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conventions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1980 </a:t>
            </a:r>
            <a:r>
              <a:rPr lang="tr-TR" sz="2400" b="0" dirty="0" err="1">
                <a:latin typeface="Times New Roman" panose="02020603050405020304" pitchFamily="18" charset="0"/>
                <a:cs typeface="Times New Roman" panose="02020603050405020304" pitchFamily="18" charset="0"/>
              </a:rPr>
              <a:t>European</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Convention</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1996 </a:t>
            </a:r>
            <a:r>
              <a:rPr lang="tr-TR" sz="2400" b="0" dirty="0" err="1">
                <a:latin typeface="Times New Roman" panose="02020603050405020304" pitchFamily="18" charset="0"/>
                <a:cs typeface="Times New Roman" panose="02020603050405020304" pitchFamily="18" charset="0"/>
              </a:rPr>
              <a:t>Hague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Convention</a:t>
            </a:r>
            <a:endParaRPr lang="tr-TR" sz="2400" b="0" dirty="0">
              <a:latin typeface="Times New Roman" panose="02020603050405020304" pitchFamily="18" charset="0"/>
              <a:cs typeface="Times New Roman" panose="02020603050405020304" pitchFamily="18" charset="0"/>
            </a:endParaRPr>
          </a:p>
          <a:p>
            <a:pPr lvl="1" algn="just"/>
            <a:r>
              <a:rPr lang="tr-TR" sz="2400" b="0" dirty="0" err="1">
                <a:latin typeface="Times New Roman" panose="02020603050405020304" pitchFamily="18" charset="0"/>
                <a:cs typeface="Times New Roman" panose="02020603050405020304" pitchFamily="18" charset="0"/>
              </a:rPr>
              <a:t>Courts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traditional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approach</a:t>
            </a:r>
            <a:r>
              <a:rPr lang="tr-TR" sz="2400" b="0" dirty="0">
                <a:latin typeface="Times New Roman" panose="02020603050405020304" pitchFamily="18" charset="0"/>
                <a:cs typeface="Times New Roman" panose="02020603050405020304" pitchFamily="18" charset="0"/>
              </a:rPr>
              <a:t>: Rules </a:t>
            </a:r>
            <a:r>
              <a:rPr lang="tr-TR" sz="2400" b="0" dirty="0" err="1">
                <a:latin typeface="Times New Roman" panose="02020603050405020304" pitchFamily="18" charset="0"/>
                <a:cs typeface="Times New Roman" panose="02020603050405020304" pitchFamily="18" charset="0"/>
              </a:rPr>
              <a:t>and</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judgements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contrary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to</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mandatory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provisions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are</a:t>
            </a:r>
            <a:r>
              <a:rPr lang="tr-TR" sz="2400" b="0" dirty="0">
                <a:latin typeface="Times New Roman" panose="02020603050405020304" pitchFamily="18" charset="0"/>
                <a:cs typeface="Times New Roman" panose="02020603050405020304" pitchFamily="18" charset="0"/>
              </a:rPr>
              <a:t> in </a:t>
            </a:r>
            <a:r>
              <a:rPr lang="tr-TR" sz="2400" b="0" dirty="0" err="1">
                <a:latin typeface="Times New Roman" panose="02020603050405020304" pitchFamily="18" charset="0"/>
                <a:cs typeface="Times New Roman" panose="02020603050405020304" pitchFamily="18" charset="0"/>
              </a:rPr>
              <a:t>conflict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with</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Turkish</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public</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order</a:t>
            </a:r>
            <a:r>
              <a:rPr lang="tr-TR" sz="2400" b="0" dirty="0">
                <a:latin typeface="Times New Roman" panose="02020603050405020304" pitchFamily="18" charset="0"/>
                <a:cs typeface="Times New Roman" panose="02020603050405020304" pitchFamily="18" charset="0"/>
              </a:rPr>
              <a:t>.</a:t>
            </a:r>
          </a:p>
          <a:p>
            <a:pPr lvl="1" algn="just"/>
            <a:r>
              <a:rPr lang="en-US" sz="2400" b="0" dirty="0">
                <a:latin typeface="Times New Roman" panose="02020603050405020304" pitchFamily="18" charset="0"/>
                <a:cs typeface="Times New Roman" panose="02020603050405020304" pitchFamily="18" charset="0"/>
              </a:rPr>
              <a:t>General Assembly on the Unification of Judgments </a:t>
            </a:r>
            <a:r>
              <a:rPr lang="tr-TR" sz="2400" b="0" dirty="0">
                <a:latin typeface="Times New Roman" panose="02020603050405020304" pitchFamily="18" charset="0"/>
                <a:cs typeface="Times New Roman" panose="02020603050405020304" pitchFamily="18" charset="0"/>
              </a:rPr>
              <a:t>(</a:t>
            </a:r>
            <a:r>
              <a:rPr lang="tr-TR" sz="2400" b="0" dirty="0" err="1">
                <a:latin typeface="Times New Roman" panose="02020603050405020304" pitchFamily="18" charset="0"/>
                <a:cs typeface="Times New Roman" panose="02020603050405020304" pitchFamily="18" charset="0"/>
              </a:rPr>
              <a:t>Decision</a:t>
            </a:r>
            <a:r>
              <a:rPr lang="tr-TR" sz="2400" b="0" dirty="0">
                <a:latin typeface="Times New Roman" panose="02020603050405020304" pitchFamily="18" charset="0"/>
                <a:cs typeface="Times New Roman" panose="02020603050405020304" pitchFamily="18" charset="0"/>
              </a:rPr>
              <a:t> in 2012)</a:t>
            </a:r>
          </a:p>
          <a:p>
            <a:pPr marL="0" lvl="1" indent="0" algn="just">
              <a:buNone/>
            </a:pPr>
            <a:endParaRPr lang="tr-TR" sz="24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4</a:t>
            </a:fld>
            <a:endParaRPr lang="en-US" dirty="0"/>
          </a:p>
        </p:txBody>
      </p:sp>
    </p:spTree>
    <p:extLst>
      <p:ext uri="{BB962C8B-B14F-4D97-AF65-F5344CB8AC3E}">
        <p14:creationId xmlns:p14="http://schemas.microsoft.com/office/powerpoint/2010/main" val="350616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2.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Private</a:t>
            </a:r>
            <a:r>
              <a:rPr lang="tr-TR" sz="3600" dirty="0">
                <a:latin typeface="Times" panose="02020603050405020304" pitchFamily="18" charset="0"/>
                <a:cs typeface="Times" panose="02020603050405020304" pitchFamily="18" charset="0"/>
              </a:rPr>
              <a:t> International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7376864" cy="3276599"/>
          </a:xfrm>
        </p:spPr>
        <p:txBody>
          <a:bodyPr/>
          <a:lstStyle/>
          <a:p>
            <a:pPr marL="0" lvl="1" indent="0" algn="just">
              <a:spcAft>
                <a:spcPts val="1200"/>
              </a:spcAft>
              <a:buNone/>
            </a:pPr>
            <a:r>
              <a:rPr lang="tr-TR" sz="2800" dirty="0">
                <a:latin typeface="Times New Roman" panose="02020603050405020304" pitchFamily="18" charset="0"/>
                <a:cs typeface="Times New Roman" panose="02020603050405020304" pitchFamily="18" charset="0"/>
              </a:rPr>
              <a:t>2.2.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Tipping</a:t>
            </a:r>
            <a:r>
              <a:rPr lang="tr-TR" sz="2800" dirty="0">
                <a:latin typeface="Times New Roman" panose="02020603050405020304" pitchFamily="18" charset="0"/>
                <a:cs typeface="Times New Roman" panose="02020603050405020304" pitchFamily="18" charset="0"/>
              </a:rPr>
              <a:t> Point: C.L.B. </a:t>
            </a:r>
            <a:r>
              <a:rPr lang="tr-TR" sz="2800" dirty="0" err="1">
                <a:latin typeface="Times New Roman" panose="02020603050405020304" pitchFamily="18" charset="0"/>
                <a:cs typeface="Times New Roman" panose="02020603050405020304" pitchFamily="18" charset="0"/>
              </a:rPr>
              <a:t>Decision</a:t>
            </a:r>
            <a:endParaRPr lang="tr-TR" sz="2800" dirty="0">
              <a:latin typeface="Times New Roman" panose="02020603050405020304" pitchFamily="18" charset="0"/>
              <a:cs typeface="Times New Roman" panose="02020603050405020304" pitchFamily="18" charset="0"/>
            </a:endParaRPr>
          </a:p>
          <a:p>
            <a:pPr marL="457200" lvl="1" indent="-457200" algn="just"/>
            <a:r>
              <a:rPr lang="tr-TR" sz="2400" b="0" dirty="0" err="1">
                <a:latin typeface="Times New Roman" panose="02020603050405020304" pitchFamily="18" charset="0"/>
                <a:cs typeface="Times New Roman" panose="02020603050405020304" pitchFamily="18" charset="0"/>
              </a:rPr>
              <a:t>Facts</a:t>
            </a:r>
            <a:r>
              <a:rPr lang="tr-TR" sz="2400" b="0" dirty="0">
                <a:latin typeface="Times New Roman" panose="02020603050405020304" pitchFamily="18" charset="0"/>
                <a:cs typeface="Times New Roman" panose="02020603050405020304" pitchFamily="18" charset="0"/>
              </a:rPr>
              <a:t> of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case</a:t>
            </a:r>
            <a:r>
              <a:rPr lang="tr-TR" sz="2400" b="0" dirty="0">
                <a:latin typeface="Times New Roman" panose="02020603050405020304" pitchFamily="18" charset="0"/>
                <a:cs typeface="Times New Roman" panose="02020603050405020304" pitchFamily="18" charset="0"/>
              </a:rPr>
              <a:t> </a:t>
            </a:r>
            <a:r>
              <a:rPr lang="tr-TR" sz="2000" b="0" dirty="0">
                <a:latin typeface="Times New Roman" panose="02020603050405020304" pitchFamily="18" charset="0"/>
                <a:cs typeface="Times New Roman" panose="02020603050405020304" pitchFamily="18" charset="0"/>
              </a:rPr>
              <a:t>(</a:t>
            </a:r>
            <a:r>
              <a:rPr lang="tr-TR" sz="2000" b="0" dirty="0" err="1">
                <a:latin typeface="Times New Roman" panose="02020603050405020304" pitchFamily="18" charset="0"/>
                <a:cs typeface="Times New Roman" panose="02020603050405020304" pitchFamily="18" charset="0"/>
              </a:rPr>
              <a:t>Yarg</a:t>
            </a:r>
            <a:r>
              <a:rPr lang="tr-TR" sz="2000" b="0" dirty="0">
                <a:latin typeface="Times New Roman" panose="02020603050405020304" pitchFamily="18" charset="0"/>
                <a:cs typeface="Times New Roman" panose="02020603050405020304" pitchFamily="18" charset="0"/>
              </a:rPr>
              <a:t>., 2nd </a:t>
            </a:r>
            <a:r>
              <a:rPr lang="tr-TR" sz="2000" b="0" dirty="0" err="1">
                <a:latin typeface="Times New Roman" panose="02020603050405020304" pitchFamily="18" charset="0"/>
                <a:cs typeface="Times New Roman" panose="02020603050405020304" pitchFamily="18" charset="0"/>
              </a:rPr>
              <a:t>Civ</a:t>
            </a:r>
            <a:r>
              <a:rPr lang="tr-TR" sz="2000" b="0" dirty="0">
                <a:latin typeface="Times New Roman" panose="02020603050405020304" pitchFamily="18" charset="0"/>
                <a:cs typeface="Times New Roman" panose="02020603050405020304" pitchFamily="18" charset="0"/>
              </a:rPr>
              <a:t>. </a:t>
            </a:r>
            <a:r>
              <a:rPr lang="tr-TR" sz="2000" b="0" dirty="0" err="1">
                <a:latin typeface="Times New Roman" panose="02020603050405020304" pitchFamily="18" charset="0"/>
                <a:cs typeface="Times New Roman" panose="02020603050405020304" pitchFamily="18" charset="0"/>
              </a:rPr>
              <a:t>Ch</a:t>
            </a:r>
            <a:r>
              <a:rPr lang="tr-TR" sz="2000" b="0" dirty="0">
                <a:latin typeface="Times New Roman" panose="02020603050405020304" pitchFamily="18" charset="0"/>
                <a:cs typeface="Times New Roman" panose="02020603050405020304" pitchFamily="18" charset="0"/>
              </a:rPr>
              <a:t>., 20.02.2017, Case No. 2016/15771, </a:t>
            </a:r>
            <a:r>
              <a:rPr lang="tr-TR" sz="2000" b="0" dirty="0" err="1">
                <a:latin typeface="Times New Roman" panose="02020603050405020304" pitchFamily="18" charset="0"/>
                <a:cs typeface="Times New Roman" panose="02020603050405020304" pitchFamily="18" charset="0"/>
              </a:rPr>
              <a:t>Decision</a:t>
            </a:r>
            <a:r>
              <a:rPr lang="tr-TR" sz="2000" b="0" dirty="0">
                <a:latin typeface="Times New Roman" panose="02020603050405020304" pitchFamily="18" charset="0"/>
                <a:cs typeface="Times New Roman" panose="02020603050405020304" pitchFamily="18" charset="0"/>
              </a:rPr>
              <a:t> No. 2017/1737)</a:t>
            </a:r>
          </a:p>
          <a:p>
            <a:pPr marL="457200" lvl="1" indent="-457200" algn="just"/>
            <a:r>
              <a:rPr lang="tr-TR" sz="2400" b="0" dirty="0">
                <a:latin typeface="Times New Roman" panose="02020603050405020304" pitchFamily="18" charset="0"/>
                <a:cs typeface="Times New Roman" panose="02020603050405020304" pitchFamily="18" charset="0"/>
              </a:rPr>
              <a:t>First </a:t>
            </a:r>
            <a:r>
              <a:rPr lang="tr-TR" sz="2400" b="0" dirty="0" err="1">
                <a:latin typeface="Times New Roman" panose="02020603050405020304" pitchFamily="18" charset="0"/>
                <a:cs typeface="Times New Roman" panose="02020603050405020304" pitchFamily="18" charset="0"/>
              </a:rPr>
              <a:t>instance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court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refuses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to</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apply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foreign</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law</a:t>
            </a:r>
            <a:endParaRPr lang="tr-TR" sz="2400" b="0" dirty="0">
              <a:latin typeface="Times New Roman" panose="02020603050405020304" pitchFamily="18" charset="0"/>
              <a:cs typeface="Times New Roman" panose="02020603050405020304" pitchFamily="18" charset="0"/>
            </a:endParaRPr>
          </a:p>
          <a:p>
            <a:pPr marL="457200" lvl="1" indent="-457200" algn="just"/>
            <a:r>
              <a:rPr lang="tr-TR" sz="2400" b="0" dirty="0">
                <a:latin typeface="Times New Roman" panose="02020603050405020304" pitchFamily="18" charset="0"/>
                <a:cs typeface="Times New Roman" panose="02020603050405020304" pitchFamily="18" charset="0"/>
              </a:rPr>
              <a:t>Court of </a:t>
            </a:r>
            <a:r>
              <a:rPr lang="tr-TR" sz="2400" b="0" dirty="0" err="1">
                <a:latin typeface="Times New Roman" panose="02020603050405020304" pitchFamily="18" charset="0"/>
                <a:cs typeface="Times New Roman" panose="02020603050405020304" pitchFamily="18" charset="0"/>
              </a:rPr>
              <a:t>Cassation</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quashes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first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decision</a:t>
            </a:r>
            <a:endParaRPr lang="tr-TR" sz="2400" b="0" dirty="0">
              <a:latin typeface="Times New Roman" panose="02020603050405020304" pitchFamily="18" charset="0"/>
              <a:cs typeface="Times New Roman" panose="02020603050405020304" pitchFamily="18" charset="0"/>
            </a:endParaRPr>
          </a:p>
          <a:p>
            <a:pPr marL="457200" lvl="1" indent="-457200" algn="just"/>
            <a:r>
              <a:rPr lang="tr-TR" sz="2400" b="0" dirty="0">
                <a:latin typeface="Times New Roman" panose="02020603050405020304" pitchFamily="18" charset="0"/>
                <a:cs typeface="Times New Roman" panose="02020603050405020304" pitchFamily="18" charset="0"/>
              </a:rPr>
              <a:t>Art. 5 of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Protocol </a:t>
            </a:r>
            <a:r>
              <a:rPr lang="tr-TR" sz="2400" b="0" dirty="0" err="1">
                <a:latin typeface="Times New Roman" panose="02020603050405020304" pitchFamily="18" charset="0"/>
                <a:cs typeface="Times New Roman" panose="02020603050405020304" pitchFamily="18" charset="0"/>
              </a:rPr>
              <a:t>no</a:t>
            </a:r>
            <a:r>
              <a:rPr lang="tr-TR" sz="2400" b="0" dirty="0">
                <a:latin typeface="Times New Roman" panose="02020603050405020304" pitchFamily="18" charset="0"/>
                <a:cs typeface="Times New Roman" panose="02020603050405020304" pitchFamily="18" charset="0"/>
              </a:rPr>
              <a:t>. 7 of ECHR: </a:t>
            </a:r>
            <a:r>
              <a:rPr lang="tr-TR" sz="2000" b="0" dirty="0">
                <a:latin typeface="Times New Roman" panose="02020603050405020304" pitchFamily="18" charset="0"/>
                <a:cs typeface="Times New Roman" panose="02020603050405020304" pitchFamily="18" charset="0"/>
              </a:rPr>
              <a:t>«</a:t>
            </a:r>
            <a:r>
              <a:rPr lang="en-US" sz="2000" b="0" dirty="0">
                <a:latin typeface="Times New Roman" panose="02020603050405020304" pitchFamily="18" charset="0"/>
                <a:cs typeface="Times New Roman" panose="02020603050405020304" pitchFamily="18" charset="0"/>
              </a:rPr>
              <a:t>Spouses shall enjoy equality of rights and responsibilities of private law character between them, and in their relations with their children, as to marriage, during marriage and in the event of its dissolution. This article shall not prevent States from taking such measures as are necessary in the interests of the children</a:t>
            </a:r>
            <a:r>
              <a:rPr lang="tr-TR" sz="2000" b="0" dirty="0">
                <a:latin typeface="Times New Roman" panose="02020603050405020304" pitchFamily="18" charset="0"/>
                <a:cs typeface="Times New Roman" panose="02020603050405020304" pitchFamily="18" charset="0"/>
              </a:rPr>
              <a:t>.»</a:t>
            </a:r>
          </a:p>
          <a:p>
            <a:pPr marL="457200" lvl="1" indent="-457200" algn="just"/>
            <a:r>
              <a:rPr lang="tr-TR" sz="2400" b="0" dirty="0" err="1">
                <a:latin typeface="Times New Roman" panose="02020603050405020304" pitchFamily="18" charset="0"/>
                <a:cs typeface="Times New Roman" panose="02020603050405020304" pitchFamily="18" charset="0"/>
              </a:rPr>
              <a:t>Subsequent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decision</a:t>
            </a:r>
            <a:r>
              <a:rPr lang="tr-TR" sz="2400" b="0" dirty="0">
                <a:latin typeface="Times New Roman" panose="02020603050405020304" pitchFamily="18" charset="0"/>
                <a:cs typeface="Times New Roman" panose="02020603050405020304" pitchFamily="18" charset="0"/>
              </a:rPr>
              <a:t> on </a:t>
            </a:r>
            <a:r>
              <a:rPr lang="tr-TR" sz="2400" b="0" dirty="0" err="1">
                <a:latin typeface="Times New Roman" panose="02020603050405020304" pitchFamily="18" charset="0"/>
                <a:cs typeface="Times New Roman" panose="02020603050405020304" pitchFamily="18" charset="0"/>
              </a:rPr>
              <a:t>recognition</a:t>
            </a:r>
            <a:r>
              <a:rPr lang="tr-TR" sz="2400" b="0" dirty="0">
                <a:latin typeface="Times New Roman" panose="02020603050405020304" pitchFamily="18" charset="0"/>
                <a:cs typeface="Times New Roman" panose="02020603050405020304" pitchFamily="18" charset="0"/>
              </a:rPr>
              <a:t> </a:t>
            </a:r>
            <a:r>
              <a:rPr lang="tr-TR" sz="2000" b="0" dirty="0">
                <a:latin typeface="Times New Roman" panose="02020603050405020304" pitchFamily="18" charset="0"/>
                <a:cs typeface="Times New Roman" panose="02020603050405020304" pitchFamily="18" charset="0"/>
              </a:rPr>
              <a:t>(</a:t>
            </a:r>
            <a:r>
              <a:rPr lang="tr-TR" sz="2000" b="0" dirty="0" err="1">
                <a:latin typeface="Times New Roman" panose="02020603050405020304" pitchFamily="18" charset="0"/>
                <a:cs typeface="Times New Roman" panose="02020603050405020304" pitchFamily="18" charset="0"/>
              </a:rPr>
              <a:t>Yarg</a:t>
            </a:r>
            <a:r>
              <a:rPr lang="tr-TR" sz="2000" b="0" dirty="0">
                <a:latin typeface="Times New Roman" panose="02020603050405020304" pitchFamily="18" charset="0"/>
                <a:cs typeface="Times New Roman" panose="02020603050405020304" pitchFamily="18" charset="0"/>
              </a:rPr>
              <a:t>., 2nd </a:t>
            </a:r>
            <a:r>
              <a:rPr lang="tr-TR" sz="2000" b="0" dirty="0" err="1">
                <a:latin typeface="Times New Roman" panose="02020603050405020304" pitchFamily="18" charset="0"/>
                <a:cs typeface="Times New Roman" panose="02020603050405020304" pitchFamily="18" charset="0"/>
              </a:rPr>
              <a:t>Civ</a:t>
            </a:r>
            <a:r>
              <a:rPr lang="tr-TR" sz="2000" b="0" dirty="0">
                <a:latin typeface="Times New Roman" panose="02020603050405020304" pitchFamily="18" charset="0"/>
                <a:cs typeface="Times New Roman" panose="02020603050405020304" pitchFamily="18" charset="0"/>
              </a:rPr>
              <a:t>. </a:t>
            </a:r>
            <a:r>
              <a:rPr lang="tr-TR" sz="2000" b="0" dirty="0" err="1">
                <a:latin typeface="Times New Roman" panose="02020603050405020304" pitchFamily="18" charset="0"/>
                <a:cs typeface="Times New Roman" panose="02020603050405020304" pitchFamily="18" charset="0"/>
              </a:rPr>
              <a:t>Ch</a:t>
            </a:r>
            <a:r>
              <a:rPr lang="tr-TR" sz="2000" b="0" dirty="0">
                <a:latin typeface="Times New Roman" panose="02020603050405020304" pitchFamily="18" charset="0"/>
                <a:cs typeface="Times New Roman" panose="02020603050405020304" pitchFamily="18" charset="0"/>
              </a:rPr>
              <a:t>.</a:t>
            </a:r>
            <a:r>
              <a:rPr lang="en-US" sz="2000" b="0" dirty="0">
                <a:latin typeface="Times New Roman" panose="02020603050405020304" pitchFamily="18" charset="0"/>
                <a:cs typeface="Times New Roman" panose="02020603050405020304" pitchFamily="18" charset="0"/>
              </a:rPr>
              <a:t>, 4</a:t>
            </a:r>
            <a:r>
              <a:rPr lang="tr-TR" sz="2000" b="0" dirty="0">
                <a:latin typeface="Times New Roman" panose="02020603050405020304" pitchFamily="18" charset="0"/>
                <a:cs typeface="Times New Roman" panose="02020603050405020304" pitchFamily="18" charset="0"/>
              </a:rPr>
              <a:t>.12.</a:t>
            </a:r>
            <a:r>
              <a:rPr lang="en-US" sz="2000" b="0" dirty="0">
                <a:latin typeface="Times New Roman" panose="02020603050405020304" pitchFamily="18" charset="0"/>
                <a:cs typeface="Times New Roman" panose="02020603050405020304" pitchFamily="18" charset="0"/>
              </a:rPr>
              <a:t>2017, Case No. 2016/18674, Decision No. 2017/13800</a:t>
            </a:r>
            <a:r>
              <a:rPr lang="tr-TR" sz="2000" b="0" dirty="0">
                <a:latin typeface="Times New Roman" panose="02020603050405020304" pitchFamily="18" charset="0"/>
                <a:cs typeface="Times New Roman" panose="02020603050405020304" pitchFamily="18" charset="0"/>
              </a:rPr>
              <a:t>)</a:t>
            </a:r>
            <a:endParaRPr lang="en-US" sz="20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5</a:t>
            </a:fld>
            <a:endParaRPr lang="en-US" dirty="0"/>
          </a:p>
        </p:txBody>
      </p:sp>
    </p:spTree>
    <p:extLst>
      <p:ext uri="{BB962C8B-B14F-4D97-AF65-F5344CB8AC3E}">
        <p14:creationId xmlns:p14="http://schemas.microsoft.com/office/powerpoint/2010/main" val="424399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3.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Substantive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138864" cy="4800599"/>
          </a:xfrm>
        </p:spPr>
        <p:txBody>
          <a:bodyPr/>
          <a:lstStyle/>
          <a:p>
            <a:pPr marL="0" lvl="1" indent="0" algn="just">
              <a:spcAft>
                <a:spcPts val="1200"/>
              </a:spcAft>
              <a:buNone/>
            </a:pPr>
            <a:r>
              <a:rPr lang="tr-TR" sz="2800" dirty="0">
                <a:latin typeface="Times New Roman" panose="02020603050405020304" pitchFamily="18" charset="0"/>
                <a:cs typeface="Times New Roman" panose="02020603050405020304" pitchFamily="18" charset="0"/>
              </a:rPr>
              <a:t>3.1. 	</a:t>
            </a:r>
            <a:r>
              <a:rPr lang="tr-TR" sz="2800" dirty="0" err="1">
                <a:latin typeface="Times New Roman" panose="02020603050405020304" pitchFamily="18" charset="0"/>
                <a:cs typeface="Times New Roman" panose="02020603050405020304" pitchFamily="18" charset="0"/>
              </a:rPr>
              <a:t>Relevant</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Provisions</a:t>
            </a:r>
            <a:r>
              <a:rPr lang="tr-TR" sz="2800" dirty="0">
                <a:latin typeface="Times New Roman" panose="02020603050405020304" pitchFamily="18" charset="0"/>
                <a:cs typeface="Times New Roman" panose="02020603050405020304" pitchFamily="18" charset="0"/>
              </a:rPr>
              <a:t> of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Turkish</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Civil</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Code</a:t>
            </a:r>
            <a:r>
              <a:rPr lang="tr-TR" sz="2800" dirty="0">
                <a:latin typeface="Times New Roman" panose="02020603050405020304" pitchFamily="18" charset="0"/>
                <a:cs typeface="Times New Roman" panose="02020603050405020304" pitchFamily="18" charset="0"/>
              </a:rPr>
              <a:t> 	(TCC)</a:t>
            </a:r>
          </a:p>
          <a:p>
            <a:pPr marL="0" lvl="1" indent="0" algn="just">
              <a:spcAft>
                <a:spcPts val="1200"/>
              </a:spcAft>
              <a:buNone/>
            </a:pPr>
            <a:r>
              <a:rPr lang="tr-TR" sz="2400" b="0" dirty="0">
                <a:latin typeface="Times New Roman" panose="02020603050405020304" pitchFamily="18" charset="0"/>
                <a:cs typeface="Times New Roman" panose="02020603050405020304" pitchFamily="18" charset="0"/>
              </a:rPr>
              <a:t>CC Art. 182 para. 1-2: </a:t>
            </a:r>
          </a:p>
          <a:p>
            <a:pPr marL="0" lvl="1" indent="0" algn="just">
              <a:spcAft>
                <a:spcPts val="1200"/>
              </a:spcAft>
              <a:buNone/>
            </a:pPr>
            <a:r>
              <a:rPr lang="tr-TR" sz="1800" b="0" dirty="0">
                <a:latin typeface="Times New Roman" panose="02020603050405020304" pitchFamily="18" charset="0"/>
                <a:cs typeface="Times New Roman" panose="02020603050405020304" pitchFamily="18" charset="0"/>
              </a:rPr>
              <a:t>«</a:t>
            </a:r>
            <a:r>
              <a:rPr lang="en-US" sz="1800" b="0" dirty="0">
                <a:latin typeface="Times New Roman" panose="02020603050405020304" pitchFamily="18" charset="0"/>
                <a:cs typeface="Times New Roman" panose="02020603050405020304" pitchFamily="18" charset="0"/>
              </a:rPr>
              <a:t>The court regulates the mother’s and father’s rights and their personal relationship with the child, after hearing the mother and the father where possible and conferring with the guardian and the office of guardianship  if the child is put under guardianship. </a:t>
            </a:r>
          </a:p>
          <a:p>
            <a:pPr marL="0" lvl="1" indent="0" algn="just">
              <a:buNone/>
            </a:pPr>
            <a:r>
              <a:rPr lang="en-US" sz="1800" b="0" dirty="0">
                <a:latin typeface="Times New Roman" panose="02020603050405020304" pitchFamily="18" charset="0"/>
                <a:cs typeface="Times New Roman" panose="02020603050405020304" pitchFamily="18" charset="0"/>
              </a:rPr>
              <a:t>The child’s interests as to its health, education and morality have to be regarded in the regulation of the </a:t>
            </a:r>
            <a:r>
              <a:rPr lang="en-US" sz="1800" u="sng" dirty="0">
                <a:solidFill>
                  <a:srgbClr val="C00000"/>
                </a:solidFill>
                <a:latin typeface="Times New Roman" panose="02020603050405020304" pitchFamily="18" charset="0"/>
                <a:cs typeface="Times New Roman" panose="02020603050405020304" pitchFamily="18" charset="0"/>
              </a:rPr>
              <a:t>child’s personal relationship with the spouse, who is not granted custody.</a:t>
            </a:r>
            <a:r>
              <a:rPr lang="en-US" sz="1800" b="0" dirty="0">
                <a:latin typeface="Times New Roman" panose="02020603050405020304" pitchFamily="18" charset="0"/>
                <a:cs typeface="Times New Roman" panose="02020603050405020304" pitchFamily="18" charset="0"/>
              </a:rPr>
              <a:t> This spouse must contribute to care and education costs of the child to the extent his/her financial status allows.</a:t>
            </a:r>
            <a:r>
              <a:rPr lang="tr-TR" sz="1800" b="0" dirty="0">
                <a:latin typeface="Times New Roman" panose="02020603050405020304" pitchFamily="18" charset="0"/>
                <a:cs typeface="Times New Roman" panose="02020603050405020304" pitchFamily="18" charset="0"/>
              </a:rPr>
              <a:t>»</a:t>
            </a:r>
            <a:endParaRPr lang="en-US" sz="18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6</a:t>
            </a:fld>
            <a:endParaRPr lang="en-US" dirty="0"/>
          </a:p>
        </p:txBody>
      </p:sp>
    </p:spTree>
    <p:extLst>
      <p:ext uri="{BB962C8B-B14F-4D97-AF65-F5344CB8AC3E}">
        <p14:creationId xmlns:p14="http://schemas.microsoft.com/office/powerpoint/2010/main" val="230005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3.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Substantive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457200" y="1371600"/>
            <a:ext cx="8229600" cy="5105399"/>
          </a:xfrm>
        </p:spPr>
        <p:txBody>
          <a:bodyPr/>
          <a:lstStyle/>
          <a:p>
            <a:pPr marL="0" lvl="1" indent="0" algn="just">
              <a:spcAft>
                <a:spcPts val="1200"/>
              </a:spcAft>
              <a:buNone/>
            </a:pPr>
            <a:r>
              <a:rPr lang="tr-TR" sz="2800" dirty="0">
                <a:latin typeface="Times New Roman" panose="02020603050405020304" pitchFamily="18" charset="0"/>
                <a:cs typeface="Times New Roman" panose="02020603050405020304" pitchFamily="18" charset="0"/>
              </a:rPr>
              <a:t>3.1. 	</a:t>
            </a:r>
            <a:r>
              <a:rPr lang="tr-TR" sz="2800" dirty="0" err="1">
                <a:latin typeface="Times New Roman" panose="02020603050405020304" pitchFamily="18" charset="0"/>
                <a:cs typeface="Times New Roman" panose="02020603050405020304" pitchFamily="18" charset="0"/>
              </a:rPr>
              <a:t>Relevant</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Provisions</a:t>
            </a:r>
            <a:r>
              <a:rPr lang="tr-TR" sz="2800" dirty="0">
                <a:latin typeface="Times New Roman" panose="02020603050405020304" pitchFamily="18" charset="0"/>
                <a:cs typeface="Times New Roman" panose="02020603050405020304" pitchFamily="18" charset="0"/>
              </a:rPr>
              <a:t> of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Turkish</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Civil</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Code</a:t>
            </a:r>
            <a:r>
              <a:rPr lang="tr-TR" sz="2800" dirty="0">
                <a:latin typeface="Times New Roman" panose="02020603050405020304" pitchFamily="18" charset="0"/>
                <a:cs typeface="Times New Roman" panose="02020603050405020304" pitchFamily="18" charset="0"/>
              </a:rPr>
              <a:t> 	(TCC) - </a:t>
            </a:r>
            <a:r>
              <a:rPr lang="en-US" sz="2800" i="1" dirty="0">
                <a:latin typeface="Times New Roman" panose="02020603050405020304" pitchFamily="18" charset="0"/>
                <a:cs typeface="Times New Roman" panose="02020603050405020304" pitchFamily="18" charset="0"/>
              </a:rPr>
              <a:t>continued</a:t>
            </a:r>
            <a:endParaRPr lang="tr-TR" sz="2800" dirty="0">
              <a:latin typeface="Times New Roman" panose="02020603050405020304" pitchFamily="18" charset="0"/>
              <a:cs typeface="Times New Roman" panose="02020603050405020304" pitchFamily="18" charset="0"/>
            </a:endParaRPr>
          </a:p>
          <a:p>
            <a:pPr marL="0" lvl="1" indent="0" algn="just">
              <a:spcAft>
                <a:spcPts val="1200"/>
              </a:spcAft>
              <a:buNone/>
            </a:pPr>
            <a:r>
              <a:rPr lang="tr-TR" sz="2400" b="0" dirty="0">
                <a:latin typeface="Times New Roman" panose="02020603050405020304" pitchFamily="18" charset="0"/>
                <a:cs typeface="Times New Roman" panose="02020603050405020304" pitchFamily="18" charset="0"/>
              </a:rPr>
              <a:t>CC Art. 336: </a:t>
            </a:r>
          </a:p>
          <a:p>
            <a:pPr marL="0" lvl="1" indent="0" algn="just">
              <a:spcAft>
                <a:spcPts val="1200"/>
              </a:spcAft>
              <a:buNone/>
            </a:pPr>
            <a:r>
              <a:rPr lang="tr-TR" sz="2000" b="0" dirty="0">
                <a:latin typeface="Times New Roman" panose="02020603050405020304" pitchFamily="18" charset="0"/>
                <a:cs typeface="Times New Roman" panose="02020603050405020304" pitchFamily="18" charset="0"/>
              </a:rPr>
              <a:t>«</a:t>
            </a:r>
            <a:r>
              <a:rPr lang="en-US" sz="2000" b="0" dirty="0">
                <a:latin typeface="Times New Roman" panose="02020603050405020304" pitchFamily="18" charset="0"/>
                <a:cs typeface="Times New Roman" panose="02020603050405020304" pitchFamily="18" charset="0"/>
              </a:rPr>
              <a:t>The mother and the father share custody as long as their marriage continues. </a:t>
            </a:r>
          </a:p>
          <a:p>
            <a:pPr marL="0" lvl="1" indent="0" algn="just">
              <a:spcAft>
                <a:spcPts val="1200"/>
              </a:spcAft>
              <a:buNone/>
            </a:pPr>
            <a:r>
              <a:rPr lang="en-US" sz="2000" b="0" dirty="0">
                <a:latin typeface="Times New Roman" panose="02020603050405020304" pitchFamily="18" charset="0"/>
                <a:cs typeface="Times New Roman" panose="02020603050405020304" pitchFamily="18" charset="0"/>
              </a:rPr>
              <a:t>In cases where the parents stop living together or are separated, the judge may grant custody to one of the spouses. </a:t>
            </a:r>
          </a:p>
          <a:p>
            <a:pPr marL="0" lvl="1" indent="0" algn="just">
              <a:spcAft>
                <a:spcPts val="1200"/>
              </a:spcAft>
              <a:buNone/>
            </a:pPr>
            <a:r>
              <a:rPr lang="en-US" sz="2000" b="0" dirty="0">
                <a:latin typeface="Times New Roman" panose="02020603050405020304" pitchFamily="18" charset="0"/>
                <a:cs typeface="Times New Roman" panose="02020603050405020304" pitchFamily="18" charset="0"/>
              </a:rPr>
              <a:t>In case of death, the surviving spouse is granted custody whereas </a:t>
            </a:r>
            <a:r>
              <a:rPr lang="en-US" sz="2000" u="sng" dirty="0">
                <a:solidFill>
                  <a:srgbClr val="C00000"/>
                </a:solidFill>
                <a:latin typeface="Times New Roman" panose="02020603050405020304" pitchFamily="18" charset="0"/>
                <a:cs typeface="Times New Roman" panose="02020603050405020304" pitchFamily="18" charset="0"/>
              </a:rPr>
              <a:t>in divorce the party who is allowed to keep the child is granted custody</a:t>
            </a:r>
            <a:r>
              <a:rPr lang="en-US" sz="2000" b="0" dirty="0">
                <a:latin typeface="Times New Roman" panose="02020603050405020304" pitchFamily="18" charset="0"/>
                <a:cs typeface="Times New Roman" panose="02020603050405020304" pitchFamily="18" charset="0"/>
              </a:rPr>
              <a:t>.</a:t>
            </a:r>
            <a:r>
              <a:rPr lang="tr-TR" sz="2000" b="0" dirty="0">
                <a:latin typeface="Times New Roman" panose="02020603050405020304" pitchFamily="18" charset="0"/>
                <a:cs typeface="Times New Roman" panose="02020603050405020304" pitchFamily="18" charset="0"/>
              </a:rPr>
              <a:t>»</a:t>
            </a:r>
            <a:endParaRPr lang="en-US" sz="20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7</a:t>
            </a:fld>
            <a:endParaRPr lang="en-US" dirty="0"/>
          </a:p>
        </p:txBody>
      </p:sp>
    </p:spTree>
    <p:extLst>
      <p:ext uri="{BB962C8B-B14F-4D97-AF65-F5344CB8AC3E}">
        <p14:creationId xmlns:p14="http://schemas.microsoft.com/office/powerpoint/2010/main" val="149268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3.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Substantive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5105399"/>
          </a:xfrm>
        </p:spPr>
        <p:txBody>
          <a:bodyPr/>
          <a:lstStyle/>
          <a:p>
            <a:pPr marL="0" lvl="1" indent="0" algn="just">
              <a:spcAft>
                <a:spcPts val="1200"/>
              </a:spcAft>
              <a:buNone/>
            </a:pPr>
            <a:endParaRPr lang="tr-TR" sz="2800" dirty="0">
              <a:latin typeface="Times New Roman" panose="02020603050405020304" pitchFamily="18" charset="0"/>
              <a:cs typeface="Times New Roman" panose="02020603050405020304" pitchFamily="18" charset="0"/>
            </a:endParaRPr>
          </a:p>
          <a:p>
            <a:pPr marL="0" lvl="1" indent="0" algn="just">
              <a:spcAft>
                <a:spcPts val="1200"/>
              </a:spcAft>
              <a:buNone/>
            </a:pPr>
            <a:r>
              <a:rPr lang="tr-TR" sz="2800" dirty="0">
                <a:latin typeface="Times New Roman" panose="02020603050405020304" pitchFamily="18" charset="0"/>
                <a:cs typeface="Times New Roman" panose="02020603050405020304" pitchFamily="18" charset="0"/>
              </a:rPr>
              <a:t>3.2.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Traditional</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Approach</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a:latin typeface="Times New Roman" panose="02020603050405020304" pitchFamily="18" charset="0"/>
                <a:cs typeface="Times New Roman" panose="02020603050405020304" pitchFamily="18" charset="0"/>
              </a:rPr>
              <a:t>TCC </a:t>
            </a:r>
            <a:r>
              <a:rPr lang="tr-TR" sz="2400" b="0" dirty="0" err="1">
                <a:latin typeface="Times New Roman" panose="02020603050405020304" pitchFamily="18" charset="0"/>
                <a:cs typeface="Times New Roman" panose="02020603050405020304" pitchFamily="18" charset="0"/>
              </a:rPr>
              <a:t>precludes</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judge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from</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ruling</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for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joint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custody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after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divorce</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Satisfactory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from</a:t>
            </a:r>
            <a:r>
              <a:rPr lang="tr-TR" sz="2400" b="0" dirty="0">
                <a:latin typeface="Times New Roman" panose="02020603050405020304" pitchFamily="18" charset="0"/>
                <a:cs typeface="Times New Roman" panose="02020603050405020304" pitchFamily="18" charset="0"/>
              </a:rPr>
              <a:t> a </a:t>
            </a:r>
            <a:r>
              <a:rPr lang="tr-TR" sz="2400" b="0" i="1" dirty="0">
                <a:latin typeface="Times New Roman" panose="02020603050405020304" pitchFamily="18" charset="0"/>
                <a:cs typeface="Times New Roman" panose="02020603050405020304" pitchFamily="18" charset="0"/>
              </a:rPr>
              <a:t>de </a:t>
            </a:r>
            <a:r>
              <a:rPr lang="tr-TR" sz="2400" b="0" i="1" dirty="0" err="1">
                <a:latin typeface="Times New Roman" panose="02020603050405020304" pitchFamily="18" charset="0"/>
                <a:cs typeface="Times New Roman" panose="02020603050405020304" pitchFamily="18" charset="0"/>
              </a:rPr>
              <a:t>lege</a:t>
            </a:r>
            <a:r>
              <a:rPr lang="tr-TR" sz="2400" b="0" i="1" dirty="0">
                <a:latin typeface="Times New Roman" panose="02020603050405020304" pitchFamily="18" charset="0"/>
                <a:cs typeface="Times New Roman" panose="02020603050405020304" pitchFamily="18" charset="0"/>
              </a:rPr>
              <a:t> </a:t>
            </a:r>
            <a:r>
              <a:rPr lang="tr-TR" sz="2400" b="0" i="1" dirty="0" err="1">
                <a:latin typeface="Times New Roman" panose="02020603050405020304" pitchFamily="18" charset="0"/>
                <a:cs typeface="Times New Roman" panose="02020603050405020304" pitchFamily="18" charset="0"/>
              </a:rPr>
              <a:t>ferenda</a:t>
            </a:r>
            <a:r>
              <a:rPr lang="tr-TR" sz="2400" b="0" i="1"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perspective</a:t>
            </a:r>
            <a:r>
              <a:rPr lang="tr-TR" sz="2400" b="0" dirty="0">
                <a:latin typeface="Times New Roman" panose="02020603050405020304" pitchFamily="18" charset="0"/>
                <a:cs typeface="Times New Roman" panose="02020603050405020304" pitchFamily="18" charset="0"/>
              </a:rPr>
              <a:t>?</a:t>
            </a: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Constitutionality</a:t>
            </a:r>
            <a:r>
              <a:rPr lang="tr-TR" sz="2400" b="0" dirty="0">
                <a:latin typeface="Times New Roman" panose="02020603050405020304" pitchFamily="18" charset="0"/>
                <a:cs typeface="Times New Roman" panose="02020603050405020304" pitchFamily="18" charset="0"/>
              </a:rPr>
              <a:t> of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traditional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approach</a:t>
            </a:r>
            <a:r>
              <a:rPr lang="tr-TR" sz="2400" b="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8</a:t>
            </a:fld>
            <a:endParaRPr lang="en-US" dirty="0"/>
          </a:p>
        </p:txBody>
      </p:sp>
    </p:spTree>
    <p:extLst>
      <p:ext uri="{BB962C8B-B14F-4D97-AF65-F5344CB8AC3E}">
        <p14:creationId xmlns:p14="http://schemas.microsoft.com/office/powerpoint/2010/main" val="386800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C9B8-5996-404E-94FD-9EF6A87E9D9C}"/>
              </a:ext>
            </a:extLst>
          </p:cNvPr>
          <p:cNvSpPr>
            <a:spLocks noGrp="1"/>
          </p:cNvSpPr>
          <p:nvPr>
            <p:ph type="title"/>
          </p:nvPr>
        </p:nvSpPr>
        <p:spPr/>
        <p:txBody>
          <a:bodyPr/>
          <a:lstStyle/>
          <a:p>
            <a:r>
              <a:rPr lang="tr-TR" sz="3600" dirty="0">
                <a:latin typeface="Times" panose="02020603050405020304" pitchFamily="18" charset="0"/>
                <a:cs typeface="Times" panose="02020603050405020304" pitchFamily="18" charset="0"/>
              </a:rPr>
              <a:t>3. </a:t>
            </a:r>
            <a:r>
              <a:rPr lang="tr-TR" sz="3600" dirty="0" err="1">
                <a:latin typeface="Times" panose="02020603050405020304" pitchFamily="18" charset="0"/>
                <a:cs typeface="Times" panose="02020603050405020304" pitchFamily="18" charset="0"/>
              </a:rPr>
              <a:t>Joint</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Custody</a:t>
            </a:r>
            <a:r>
              <a:rPr lang="tr-TR" sz="3600" dirty="0">
                <a:latin typeface="Times" panose="02020603050405020304" pitchFamily="18" charset="0"/>
                <a:cs typeface="Times" panose="02020603050405020304" pitchFamily="18" charset="0"/>
              </a:rPr>
              <a:t> in </a:t>
            </a:r>
            <a:r>
              <a:rPr lang="tr-TR" sz="3600" dirty="0" err="1">
                <a:latin typeface="Times" panose="02020603050405020304" pitchFamily="18" charset="0"/>
                <a:cs typeface="Times" panose="02020603050405020304" pitchFamily="18" charset="0"/>
              </a:rPr>
              <a:t>the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Context</a:t>
            </a:r>
            <a:r>
              <a:rPr lang="tr-TR" sz="3600" dirty="0">
                <a:latin typeface="Times" panose="02020603050405020304" pitchFamily="18" charset="0"/>
                <a:cs typeface="Times" panose="02020603050405020304" pitchFamily="18" charset="0"/>
              </a:rPr>
              <a:t> of </a:t>
            </a:r>
            <a:r>
              <a:rPr lang="tr-TR" sz="3600" dirty="0" err="1">
                <a:latin typeface="Times" panose="02020603050405020304" pitchFamily="18" charset="0"/>
                <a:cs typeface="Times" panose="02020603050405020304" pitchFamily="18" charset="0"/>
              </a:rPr>
              <a:t>Substantive</a:t>
            </a:r>
            <a:r>
              <a:rPr lang="tr-TR" sz="3600" dirty="0">
                <a:latin typeface="Times" panose="02020603050405020304" pitchFamily="18" charset="0"/>
                <a:cs typeface="Times" panose="02020603050405020304" pitchFamily="18" charset="0"/>
              </a:rPr>
              <a:t> </a:t>
            </a:r>
            <a:r>
              <a:rPr lang="tr-TR" sz="3600" dirty="0" err="1">
                <a:latin typeface="Times" panose="02020603050405020304" pitchFamily="18" charset="0"/>
                <a:cs typeface="Times" panose="02020603050405020304" pitchFamily="18" charset="0"/>
              </a:rPr>
              <a:t>Law</a:t>
            </a:r>
            <a:endParaRPr lang="en-US" sz="3600" dirty="0">
              <a:latin typeface="Times" panose="02020603050405020304" pitchFamily="18" charset="0"/>
              <a:cs typeface="Times" panose="02020603050405020304" pitchFamily="18" charset="0"/>
            </a:endParaRPr>
          </a:p>
        </p:txBody>
      </p:sp>
      <p:sp>
        <p:nvSpPr>
          <p:cNvPr id="3" name="Content Placeholder 2">
            <a:extLst>
              <a:ext uri="{FF2B5EF4-FFF2-40B4-BE49-F238E27FC236}">
                <a16:creationId xmlns:a16="http://schemas.microsoft.com/office/drawing/2014/main" id="{2E34D9F7-D5B9-4BC9-8912-B8CA3C6006F4}"/>
              </a:ext>
            </a:extLst>
          </p:cNvPr>
          <p:cNvSpPr>
            <a:spLocks noGrp="1"/>
          </p:cNvSpPr>
          <p:nvPr>
            <p:ph idx="10"/>
          </p:nvPr>
        </p:nvSpPr>
        <p:spPr>
          <a:xfrm>
            <a:off x="395536" y="1219201"/>
            <a:ext cx="8229600" cy="5105399"/>
          </a:xfrm>
        </p:spPr>
        <p:txBody>
          <a:bodyPr/>
          <a:lstStyle/>
          <a:p>
            <a:pPr marL="0" lvl="1" indent="0" algn="just">
              <a:spcAft>
                <a:spcPts val="1200"/>
              </a:spcAft>
              <a:buNone/>
            </a:pPr>
            <a:endParaRPr lang="tr-TR" sz="2800" dirty="0">
              <a:latin typeface="Times New Roman" panose="02020603050405020304" pitchFamily="18" charset="0"/>
              <a:cs typeface="Times New Roman" panose="02020603050405020304" pitchFamily="18" charset="0"/>
            </a:endParaRPr>
          </a:p>
          <a:p>
            <a:pPr marL="0" lvl="1" indent="0" algn="just">
              <a:spcAft>
                <a:spcPts val="1200"/>
              </a:spcAft>
              <a:buNone/>
            </a:pPr>
            <a:r>
              <a:rPr lang="tr-TR" sz="2800" dirty="0">
                <a:latin typeface="Times New Roman" panose="02020603050405020304" pitchFamily="18" charset="0"/>
                <a:cs typeface="Times New Roman" panose="02020603050405020304" pitchFamily="18" charset="0"/>
              </a:rPr>
              <a:t>3.3. 	</a:t>
            </a:r>
            <a:r>
              <a:rPr lang="tr-TR" sz="2800" dirty="0" err="1">
                <a:latin typeface="Times New Roman" panose="02020603050405020304" pitchFamily="18" charset="0"/>
                <a:cs typeface="Times New Roman" panose="02020603050405020304" pitchFamily="18" charset="0"/>
              </a:rPr>
              <a:t>The</a:t>
            </a:r>
            <a:r>
              <a:rPr lang="tr-TR" sz="2800" dirty="0">
                <a:latin typeface="Times New Roman" panose="02020603050405020304" pitchFamily="18" charset="0"/>
                <a:cs typeface="Times New Roman" panose="02020603050405020304" pitchFamily="18" charset="0"/>
              </a:rPr>
              <a:t> Liberal </a:t>
            </a:r>
            <a:r>
              <a:rPr lang="tr-TR" sz="2800" dirty="0" err="1">
                <a:latin typeface="Times New Roman" panose="02020603050405020304" pitchFamily="18" charset="0"/>
                <a:cs typeface="Times New Roman" panose="02020603050405020304" pitchFamily="18" charset="0"/>
              </a:rPr>
              <a:t>Approach</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Teleological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interpretation</a:t>
            </a:r>
            <a:r>
              <a:rPr lang="tr-TR" sz="2400" b="0" dirty="0">
                <a:latin typeface="Times New Roman" panose="02020603050405020304" pitchFamily="18" charset="0"/>
                <a:cs typeface="Times New Roman" panose="02020603050405020304" pitchFamily="18" charset="0"/>
              </a:rPr>
              <a:t> </a:t>
            </a:r>
            <a:r>
              <a:rPr lang="tr-TR" sz="2400" b="0" dirty="0">
                <a:latin typeface="Times New Roman" panose="02020603050405020304" pitchFamily="18" charset="0"/>
                <a:cs typeface="Times New Roman" panose="02020603050405020304" pitchFamily="18" charset="0"/>
                <a:sym typeface="Wingdings" panose="05000000000000000000" pitchFamily="2" charset="2"/>
              </a:rPr>
              <a:t> </a:t>
            </a:r>
            <a:r>
              <a:rPr lang="tr-TR" sz="2400" b="0" dirty="0">
                <a:latin typeface="Times New Roman" panose="02020603050405020304" pitchFamily="18" charset="0"/>
                <a:cs typeface="Times New Roman" panose="02020603050405020304" pitchFamily="18" charset="0"/>
              </a:rPr>
              <a:t>TCC </a:t>
            </a:r>
            <a:r>
              <a:rPr lang="tr-TR" sz="2400" b="0" dirty="0" err="1">
                <a:latin typeface="Times New Roman" panose="02020603050405020304" pitchFamily="18" charset="0"/>
                <a:cs typeface="Times New Roman" panose="02020603050405020304" pitchFamily="18" charset="0"/>
              </a:rPr>
              <a:t>does</a:t>
            </a:r>
            <a:r>
              <a:rPr lang="tr-TR" sz="2400" b="0" dirty="0">
                <a:latin typeface="Times New Roman" panose="02020603050405020304" pitchFamily="18" charset="0"/>
                <a:cs typeface="Times New Roman" panose="02020603050405020304" pitchFamily="18" charset="0"/>
              </a:rPr>
              <a:t> not </a:t>
            </a:r>
            <a:r>
              <a:rPr lang="tr-TR" sz="2400" b="0" dirty="0" err="1">
                <a:latin typeface="Times New Roman" panose="02020603050405020304" pitchFamily="18" charset="0"/>
                <a:cs typeface="Times New Roman" panose="02020603050405020304" pitchFamily="18" charset="0"/>
              </a:rPr>
              <a:t>exclude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the</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availability</a:t>
            </a:r>
            <a:r>
              <a:rPr lang="tr-TR" sz="2400" b="0" dirty="0">
                <a:latin typeface="Times New Roman" panose="02020603050405020304" pitchFamily="18" charset="0"/>
                <a:cs typeface="Times New Roman" panose="02020603050405020304" pitchFamily="18" charset="0"/>
              </a:rPr>
              <a:t> of </a:t>
            </a:r>
            <a:r>
              <a:rPr lang="tr-TR" sz="2400" b="0" dirty="0" err="1">
                <a:latin typeface="Times New Roman" panose="02020603050405020304" pitchFamily="18" charset="0"/>
                <a:cs typeface="Times New Roman" panose="02020603050405020304" pitchFamily="18" charset="0"/>
              </a:rPr>
              <a:t>joint</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custody</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after</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divorce</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err="1">
                <a:latin typeface="Times New Roman" panose="02020603050405020304" pitchFamily="18" charset="0"/>
                <a:cs typeface="Times New Roman" panose="02020603050405020304" pitchFamily="18" charset="0"/>
              </a:rPr>
              <a:t>Teleological</a:t>
            </a:r>
            <a:r>
              <a:rPr lang="tr-TR" sz="2400" b="0" dirty="0">
                <a:latin typeface="Times New Roman" panose="02020603050405020304" pitchFamily="18" charset="0"/>
                <a:cs typeface="Times New Roman" panose="02020603050405020304" pitchFamily="18" charset="0"/>
              </a:rPr>
              <a:t> </a:t>
            </a:r>
            <a:r>
              <a:rPr lang="tr-TR" sz="2400" b="0" dirty="0" err="1">
                <a:latin typeface="Times New Roman" panose="02020603050405020304" pitchFamily="18" charset="0"/>
                <a:cs typeface="Times New Roman" panose="02020603050405020304" pitchFamily="18" charset="0"/>
              </a:rPr>
              <a:t>reduction</a:t>
            </a:r>
            <a:endParaRPr lang="tr-TR" sz="2400" b="0" dirty="0">
              <a:latin typeface="Times New Roman" panose="02020603050405020304" pitchFamily="18" charset="0"/>
              <a:cs typeface="Times New Roman" panose="02020603050405020304" pitchFamily="18" charset="0"/>
            </a:endParaRPr>
          </a:p>
          <a:p>
            <a:pPr marL="457200" lvl="1" indent="-457200" algn="just">
              <a:spcAft>
                <a:spcPts val="1200"/>
              </a:spcAft>
            </a:pPr>
            <a:r>
              <a:rPr lang="tr-TR" sz="2400" b="0" dirty="0">
                <a:latin typeface="Times New Roman" panose="02020603050405020304" pitchFamily="18" charset="0"/>
                <a:cs typeface="Times New Roman" panose="02020603050405020304" pitchFamily="18" charset="0"/>
              </a:rPr>
              <a:t>Art. 5 of Protocol </a:t>
            </a:r>
            <a:r>
              <a:rPr lang="tr-TR" sz="2400" b="0" dirty="0" err="1">
                <a:latin typeface="Times New Roman" panose="02020603050405020304" pitchFamily="18" charset="0"/>
                <a:cs typeface="Times New Roman" panose="02020603050405020304" pitchFamily="18" charset="0"/>
              </a:rPr>
              <a:t>no</a:t>
            </a:r>
            <a:r>
              <a:rPr lang="tr-TR" sz="2400" b="0" dirty="0">
                <a:latin typeface="Times New Roman" panose="02020603050405020304" pitchFamily="18" charset="0"/>
                <a:cs typeface="Times New Roman" panose="02020603050405020304" pitchFamily="18" charset="0"/>
              </a:rPr>
              <a:t>. 7 of ECHR</a:t>
            </a:r>
          </a:p>
        </p:txBody>
      </p:sp>
      <p:sp>
        <p:nvSpPr>
          <p:cNvPr id="4" name="Slide Number Placeholder 3">
            <a:extLst>
              <a:ext uri="{FF2B5EF4-FFF2-40B4-BE49-F238E27FC236}">
                <a16:creationId xmlns:a16="http://schemas.microsoft.com/office/drawing/2014/main" id="{B7FED476-6993-4DC8-9FE8-503126BB3E73}"/>
              </a:ext>
            </a:extLst>
          </p:cNvPr>
          <p:cNvSpPr>
            <a:spLocks noGrp="1"/>
          </p:cNvSpPr>
          <p:nvPr>
            <p:ph type="sldNum" sz="quarter" idx="11"/>
          </p:nvPr>
        </p:nvSpPr>
        <p:spPr/>
        <p:txBody>
          <a:bodyPr/>
          <a:lstStyle/>
          <a:p>
            <a:fld id="{16B857C2-0EEB-4D53-9964-F96EDFAE496C}" type="slidenum">
              <a:rPr lang="en-US" smtClean="0"/>
              <a:pPr/>
              <a:t>9</a:t>
            </a:fld>
            <a:endParaRPr lang="en-US" dirty="0"/>
          </a:p>
        </p:txBody>
      </p:sp>
    </p:spTree>
    <p:extLst>
      <p:ext uri="{BB962C8B-B14F-4D97-AF65-F5344CB8AC3E}">
        <p14:creationId xmlns:p14="http://schemas.microsoft.com/office/powerpoint/2010/main" val="1078804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864</Words>
  <Application>Microsoft Office PowerPoint</Application>
  <PresentationFormat>Diavoorstelling (4:3)</PresentationFormat>
  <Paragraphs>89</Paragraphs>
  <Slides>12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Calibri</vt:lpstr>
      <vt:lpstr>Times</vt:lpstr>
      <vt:lpstr>Times New Roman</vt:lpstr>
      <vt:lpstr>Wingdings</vt:lpstr>
      <vt:lpstr>Office Theme</vt:lpstr>
      <vt:lpstr>PowerPoint-presentatie</vt:lpstr>
      <vt:lpstr>Outline</vt:lpstr>
      <vt:lpstr>2. Joint Custody in the Context of Private International Law</vt:lpstr>
      <vt:lpstr>2. Joint Custody in the Context of Private International Law</vt:lpstr>
      <vt:lpstr>2. Joint Custody in the Context of Private International Law</vt:lpstr>
      <vt:lpstr>3. Joint Custody in the Context of Substantive Law</vt:lpstr>
      <vt:lpstr>3. Joint Custody in the Context of Substantive Law</vt:lpstr>
      <vt:lpstr>3. Joint Custody in the Context of Substantive Law</vt:lpstr>
      <vt:lpstr>3. Joint Custody in the Context of Substantive Law</vt:lpstr>
      <vt:lpstr>3. Joint Custody in the Context of Substantive Law</vt:lpstr>
      <vt:lpstr>4. Concluding Remarks (1)</vt:lpstr>
      <vt:lpstr>4. Concluding Remarks (2)</vt:lpstr>
    </vt:vector>
  </TitlesOfParts>
  <Company>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Burak</dc:creator>
  <cp:lastModifiedBy>F. Ibili</cp:lastModifiedBy>
  <cp:revision>1280</cp:revision>
  <cp:lastPrinted>2016-05-25T16:57:57Z</cp:lastPrinted>
  <dcterms:created xsi:type="dcterms:W3CDTF">2013-06-18T07:45:53Z</dcterms:created>
  <dcterms:modified xsi:type="dcterms:W3CDTF">2020-11-12T21:20:43Z</dcterms:modified>
</cp:coreProperties>
</file>