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60" r:id="rId3"/>
    <p:sldId id="265" r:id="rId4"/>
    <p:sldId id="276" r:id="rId5"/>
    <p:sldId id="272" r:id="rId6"/>
    <p:sldId id="273" r:id="rId7"/>
    <p:sldId id="268" r:id="rId8"/>
    <p:sldId id="278" r:id="rId9"/>
    <p:sldId id="274" r:id="rId10"/>
    <p:sldId id="267" r:id="rId11"/>
    <p:sldId id="270" r:id="rId12"/>
    <p:sldId id="269" r:id="rId13"/>
    <p:sldId id="262" r:id="rId14"/>
    <p:sldId id="266" r:id="rId15"/>
    <p:sldId id="271" r:id="rId16"/>
    <p:sldId id="277" r:id="rId17"/>
    <p:sldId id="263" r:id="rId18"/>
    <p:sldId id="264" r:id="rId19"/>
    <p:sldId id="275"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C88A1E3-A008-41BD-8423-4B7A44E90022}">
          <p14:sldIdLst>
            <p14:sldId id="257"/>
            <p14:sldId id="260"/>
            <p14:sldId id="265"/>
            <p14:sldId id="276"/>
            <p14:sldId id="272"/>
            <p14:sldId id="273"/>
            <p14:sldId id="268"/>
            <p14:sldId id="278"/>
            <p14:sldId id="274"/>
            <p14:sldId id="267"/>
            <p14:sldId id="270"/>
            <p14:sldId id="269"/>
            <p14:sldId id="262"/>
            <p14:sldId id="266"/>
            <p14:sldId id="271"/>
            <p14:sldId id="277"/>
            <p14:sldId id="263"/>
            <p14:sldId id="264"/>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790144-30B3-4C72-801F-D9B3BD004492}" type="datetimeFigureOut">
              <a:rPr lang="tr-TR" smtClean="0"/>
              <a:t>8.11.2020</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695C3C-7D9C-4CA2-BE11-FFD78D5A4887}" type="slidenum">
              <a:rPr lang="tr-TR" smtClean="0"/>
              <a:t>‹nr.›</a:t>
            </a:fld>
            <a:endParaRPr lang="tr-TR"/>
          </a:p>
        </p:txBody>
      </p:sp>
    </p:spTree>
    <p:extLst>
      <p:ext uri="{BB962C8B-B14F-4D97-AF65-F5344CB8AC3E}">
        <p14:creationId xmlns:p14="http://schemas.microsoft.com/office/powerpoint/2010/main" val="4085397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
        <p:cNvGrpSpPr/>
        <p:nvPr/>
      </p:nvGrpSpPr>
      <p:grpSpPr>
        <a:xfrm>
          <a:off x="0" y="0"/>
          <a:ext cx="0" cy="0"/>
          <a:chOff x="0" y="0"/>
          <a:chExt cx="0" cy="0"/>
        </a:xfrm>
      </p:grpSpPr>
      <p:sp>
        <p:nvSpPr>
          <p:cNvPr id="22" name="Google Shape;22;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endParaRPr dirty="0"/>
          </a:p>
        </p:txBody>
      </p:sp>
      <p:sp>
        <p:nvSpPr>
          <p:cNvPr id="23" name="Google Shape;2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
        <p:cNvGrpSpPr/>
        <p:nvPr/>
      </p:nvGrpSpPr>
      <p:grpSpPr>
        <a:xfrm>
          <a:off x="0" y="0"/>
          <a:ext cx="0" cy="0"/>
          <a:chOff x="0" y="0"/>
          <a:chExt cx="0" cy="0"/>
        </a:xfrm>
      </p:grpSpPr>
      <p:sp>
        <p:nvSpPr>
          <p:cNvPr id="22" name="Google Shape;22;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endParaRPr dirty="0"/>
          </a:p>
        </p:txBody>
      </p:sp>
      <p:sp>
        <p:nvSpPr>
          <p:cNvPr id="23" name="Google Shape;2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1593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
        <p:cNvGrpSpPr/>
        <p:nvPr/>
      </p:nvGrpSpPr>
      <p:grpSpPr>
        <a:xfrm>
          <a:off x="0" y="0"/>
          <a:ext cx="0" cy="0"/>
          <a:chOff x="0" y="0"/>
          <a:chExt cx="0" cy="0"/>
        </a:xfrm>
      </p:grpSpPr>
      <p:sp>
        <p:nvSpPr>
          <p:cNvPr id="22" name="Google Shape;22;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endParaRPr dirty="0"/>
          </a:p>
        </p:txBody>
      </p:sp>
      <p:sp>
        <p:nvSpPr>
          <p:cNvPr id="23" name="Google Shape;2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5664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
        <p:cNvGrpSpPr/>
        <p:nvPr/>
      </p:nvGrpSpPr>
      <p:grpSpPr>
        <a:xfrm>
          <a:off x="0" y="0"/>
          <a:ext cx="0" cy="0"/>
          <a:chOff x="0" y="0"/>
          <a:chExt cx="0" cy="0"/>
        </a:xfrm>
      </p:grpSpPr>
      <p:sp>
        <p:nvSpPr>
          <p:cNvPr id="22" name="Google Shape;22;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endParaRPr dirty="0"/>
          </a:p>
        </p:txBody>
      </p:sp>
      <p:sp>
        <p:nvSpPr>
          <p:cNvPr id="23" name="Google Shape;2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395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20837-1605-48AE-8F57-EAA7B34427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CF96456F-2EA9-440C-A36F-4F91087AAB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D9E9F944-5B2B-4F04-BAB1-8EFD6334B004}"/>
              </a:ext>
            </a:extLst>
          </p:cNvPr>
          <p:cNvSpPr>
            <a:spLocks noGrp="1"/>
          </p:cNvSpPr>
          <p:nvPr>
            <p:ph type="dt" sz="half" idx="10"/>
          </p:nvPr>
        </p:nvSpPr>
        <p:spPr/>
        <p:txBody>
          <a:bodyPr/>
          <a:lstStyle/>
          <a:p>
            <a:fld id="{77454DE2-090A-44C7-BFD0-546326FB2CA7}" type="datetimeFigureOut">
              <a:rPr lang="tr-TR" smtClean="0"/>
              <a:t>8.11.2020</a:t>
            </a:fld>
            <a:endParaRPr lang="tr-TR"/>
          </a:p>
        </p:txBody>
      </p:sp>
      <p:sp>
        <p:nvSpPr>
          <p:cNvPr id="5" name="Footer Placeholder 4">
            <a:extLst>
              <a:ext uri="{FF2B5EF4-FFF2-40B4-BE49-F238E27FC236}">
                <a16:creationId xmlns:a16="http://schemas.microsoft.com/office/drawing/2014/main" id="{40932753-5D3F-4119-B6C9-365BCA3AD9A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064894BE-7A80-4B88-A5CE-551CE3F184C9}"/>
              </a:ext>
            </a:extLst>
          </p:cNvPr>
          <p:cNvSpPr>
            <a:spLocks noGrp="1"/>
          </p:cNvSpPr>
          <p:nvPr>
            <p:ph type="sldNum" sz="quarter" idx="12"/>
          </p:nvPr>
        </p:nvSpPr>
        <p:spPr/>
        <p:txBody>
          <a:bodyPr/>
          <a:lstStyle/>
          <a:p>
            <a:fld id="{66637F87-3900-499F-8FC2-BC67E4B1C319}" type="slidenum">
              <a:rPr lang="tr-TR" smtClean="0"/>
              <a:t>‹nr.›</a:t>
            </a:fld>
            <a:endParaRPr lang="tr-TR"/>
          </a:p>
        </p:txBody>
      </p:sp>
    </p:spTree>
    <p:extLst>
      <p:ext uri="{BB962C8B-B14F-4D97-AF65-F5344CB8AC3E}">
        <p14:creationId xmlns:p14="http://schemas.microsoft.com/office/powerpoint/2010/main" val="3131109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E1136-A343-42B1-BEE9-A71A8D35187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23FE179D-755E-430F-9A2D-D7DF5DD7C6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36F5729B-44B8-4DC4-9312-3F0FBF38036E}"/>
              </a:ext>
            </a:extLst>
          </p:cNvPr>
          <p:cNvSpPr>
            <a:spLocks noGrp="1"/>
          </p:cNvSpPr>
          <p:nvPr>
            <p:ph type="dt" sz="half" idx="10"/>
          </p:nvPr>
        </p:nvSpPr>
        <p:spPr/>
        <p:txBody>
          <a:bodyPr/>
          <a:lstStyle/>
          <a:p>
            <a:fld id="{77454DE2-090A-44C7-BFD0-546326FB2CA7}" type="datetimeFigureOut">
              <a:rPr lang="tr-TR" smtClean="0"/>
              <a:t>8.11.2020</a:t>
            </a:fld>
            <a:endParaRPr lang="tr-TR"/>
          </a:p>
        </p:txBody>
      </p:sp>
      <p:sp>
        <p:nvSpPr>
          <p:cNvPr id="5" name="Footer Placeholder 4">
            <a:extLst>
              <a:ext uri="{FF2B5EF4-FFF2-40B4-BE49-F238E27FC236}">
                <a16:creationId xmlns:a16="http://schemas.microsoft.com/office/drawing/2014/main" id="{0EE005C8-F7F8-4B12-B314-4D262B1CEAA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0AB8DC5A-8988-494C-8524-0BBFBBB774D0}"/>
              </a:ext>
            </a:extLst>
          </p:cNvPr>
          <p:cNvSpPr>
            <a:spLocks noGrp="1"/>
          </p:cNvSpPr>
          <p:nvPr>
            <p:ph type="sldNum" sz="quarter" idx="12"/>
          </p:nvPr>
        </p:nvSpPr>
        <p:spPr/>
        <p:txBody>
          <a:bodyPr/>
          <a:lstStyle/>
          <a:p>
            <a:fld id="{66637F87-3900-499F-8FC2-BC67E4B1C319}" type="slidenum">
              <a:rPr lang="tr-TR" smtClean="0"/>
              <a:t>‹nr.›</a:t>
            </a:fld>
            <a:endParaRPr lang="tr-TR"/>
          </a:p>
        </p:txBody>
      </p:sp>
    </p:spTree>
    <p:extLst>
      <p:ext uri="{BB962C8B-B14F-4D97-AF65-F5344CB8AC3E}">
        <p14:creationId xmlns:p14="http://schemas.microsoft.com/office/powerpoint/2010/main" val="2802954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E6B2B6-681F-495F-9362-EB235436A7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D5E7FC9B-5A2E-4B36-B475-D4211D8061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CECB4383-8A0C-4F8C-8BBC-B9594E7AE9EC}"/>
              </a:ext>
            </a:extLst>
          </p:cNvPr>
          <p:cNvSpPr>
            <a:spLocks noGrp="1"/>
          </p:cNvSpPr>
          <p:nvPr>
            <p:ph type="dt" sz="half" idx="10"/>
          </p:nvPr>
        </p:nvSpPr>
        <p:spPr/>
        <p:txBody>
          <a:bodyPr/>
          <a:lstStyle/>
          <a:p>
            <a:fld id="{77454DE2-090A-44C7-BFD0-546326FB2CA7}" type="datetimeFigureOut">
              <a:rPr lang="tr-TR" smtClean="0"/>
              <a:t>8.11.2020</a:t>
            </a:fld>
            <a:endParaRPr lang="tr-TR"/>
          </a:p>
        </p:txBody>
      </p:sp>
      <p:sp>
        <p:nvSpPr>
          <p:cNvPr id="5" name="Footer Placeholder 4">
            <a:extLst>
              <a:ext uri="{FF2B5EF4-FFF2-40B4-BE49-F238E27FC236}">
                <a16:creationId xmlns:a16="http://schemas.microsoft.com/office/drawing/2014/main" id="{6D4F9AA3-B16B-45C4-9396-CD71E38B355F}"/>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60A39921-6AAF-4752-92F9-798716F995B3}"/>
              </a:ext>
            </a:extLst>
          </p:cNvPr>
          <p:cNvSpPr>
            <a:spLocks noGrp="1"/>
          </p:cNvSpPr>
          <p:nvPr>
            <p:ph type="sldNum" sz="quarter" idx="12"/>
          </p:nvPr>
        </p:nvSpPr>
        <p:spPr/>
        <p:txBody>
          <a:bodyPr/>
          <a:lstStyle/>
          <a:p>
            <a:fld id="{66637F87-3900-499F-8FC2-BC67E4B1C319}" type="slidenum">
              <a:rPr lang="tr-TR" smtClean="0"/>
              <a:t>‹nr.›</a:t>
            </a:fld>
            <a:endParaRPr lang="tr-TR"/>
          </a:p>
        </p:txBody>
      </p:sp>
    </p:spTree>
    <p:extLst>
      <p:ext uri="{BB962C8B-B14F-4D97-AF65-F5344CB8AC3E}">
        <p14:creationId xmlns:p14="http://schemas.microsoft.com/office/powerpoint/2010/main" val="26989561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1_Title and Content">
    <p:bg>
      <p:bgPr>
        <a:solidFill>
          <a:schemeClr val="lt1"/>
        </a:solidFill>
        <a:effectLst/>
      </p:bgPr>
    </p:bg>
    <p:spTree>
      <p:nvGrpSpPr>
        <p:cNvPr id="1" name="Shape 12"/>
        <p:cNvGrpSpPr/>
        <p:nvPr/>
      </p:nvGrpSpPr>
      <p:grpSpPr>
        <a:xfrm>
          <a:off x="0" y="0"/>
          <a:ext cx="0" cy="0"/>
          <a:chOff x="0" y="0"/>
          <a:chExt cx="0" cy="0"/>
        </a:xfrm>
      </p:grpSpPr>
      <p:cxnSp>
        <p:nvCxnSpPr>
          <p:cNvPr id="13" name="Google Shape;13;p3"/>
          <p:cNvCxnSpPr/>
          <p:nvPr/>
        </p:nvCxnSpPr>
        <p:spPr>
          <a:xfrm rot="10800000">
            <a:off x="0" y="1052513"/>
            <a:ext cx="12192000" cy="0"/>
          </a:xfrm>
          <a:prstGeom prst="straightConnector1">
            <a:avLst/>
          </a:prstGeom>
          <a:noFill/>
          <a:ln w="82550" cap="flat" cmpd="sng">
            <a:solidFill>
              <a:srgbClr val="C10B25"/>
            </a:solidFill>
            <a:prstDash val="solid"/>
            <a:round/>
            <a:headEnd type="none" w="sm" len="sm"/>
            <a:tailEnd type="none" w="sm" len="sm"/>
          </a:ln>
        </p:spPr>
      </p:cxnSp>
      <p:pic>
        <p:nvPicPr>
          <p:cNvPr id="14" name="Google Shape;14;p3"/>
          <p:cNvPicPr preferRelativeResize="0"/>
          <p:nvPr/>
        </p:nvPicPr>
        <p:blipFill rotWithShape="1">
          <a:blip r:embed="rId2">
            <a:alphaModFix/>
          </a:blip>
          <a:srcRect/>
          <a:stretch/>
        </p:blipFill>
        <p:spPr>
          <a:xfrm>
            <a:off x="256117" y="115888"/>
            <a:ext cx="1284816" cy="792162"/>
          </a:xfrm>
          <a:prstGeom prst="rect">
            <a:avLst/>
          </a:prstGeom>
          <a:noFill/>
          <a:ln>
            <a:noFill/>
          </a:ln>
        </p:spPr>
      </p:pic>
      <p:sp>
        <p:nvSpPr>
          <p:cNvPr id="15" name="Google Shape;15;p3"/>
          <p:cNvSpPr txBox="1">
            <a:spLocks noGrp="1"/>
          </p:cNvSpPr>
          <p:nvPr>
            <p:ph type="title"/>
          </p:nvPr>
        </p:nvSpPr>
        <p:spPr>
          <a:xfrm>
            <a:off x="609600" y="-27384"/>
            <a:ext cx="10972800" cy="864096"/>
          </a:xfrm>
          <a:prstGeom prst="rect">
            <a:avLst/>
          </a:prstGeom>
          <a:noFill/>
          <a:ln>
            <a:noFill/>
          </a:ln>
        </p:spPr>
        <p:txBody>
          <a:bodyPr spcFirstLastPara="1" wrap="square" lIns="91425" tIns="45700" rIns="91425" bIns="45700" anchor="t" anchorCtr="0"/>
          <a:lstStyle>
            <a:lvl1pPr marR="0" lvl="0" algn="ctr" rtl="0">
              <a:spcBef>
                <a:spcPts val="0"/>
              </a:spcBef>
              <a:spcAft>
                <a:spcPts val="0"/>
              </a:spcAft>
              <a:buSzPts val="1400"/>
              <a:buNone/>
              <a:defRPr sz="3200" b="1"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6" name="Google Shape;16;p3"/>
          <p:cNvSpPr txBox="1">
            <a:spLocks noGrp="1"/>
          </p:cNvSpPr>
          <p:nvPr>
            <p:ph type="body" idx="1"/>
          </p:nvPr>
        </p:nvSpPr>
        <p:spPr>
          <a:xfrm>
            <a:off x="527381" y="1495326"/>
            <a:ext cx="109728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rgbClr val="C00000"/>
              </a:buClr>
              <a:buSzPts val="3200"/>
              <a:buFont typeface="Noto Sans Symbols"/>
              <a:buChar char="▪"/>
              <a:defRPr sz="3200" b="1" i="0" u="none" strike="noStrike" cap="none">
                <a:solidFill>
                  <a:srgbClr val="C00000"/>
                </a:solidFill>
                <a:latin typeface="Arial"/>
                <a:ea typeface="Arial"/>
                <a:cs typeface="Arial"/>
                <a:sym typeface="Arial"/>
              </a:defRPr>
            </a:lvl1pPr>
            <a:lvl2pPr marL="914400" marR="0" lvl="1" indent="-431800" algn="l" rtl="0">
              <a:spcBef>
                <a:spcPts val="640"/>
              </a:spcBef>
              <a:spcAft>
                <a:spcPts val="0"/>
              </a:spcAft>
              <a:buClr>
                <a:schemeClr val="dk1"/>
              </a:buClr>
              <a:buSzPts val="3200"/>
              <a:buFont typeface="Noto Sans Symbols"/>
              <a:buChar char="▪"/>
              <a:defRPr sz="3200" b="1"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Noto Sans Symbols"/>
              <a:buChar char="▪"/>
              <a:defRPr sz="2400" b="1"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Noto Sans Symbols"/>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4280543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bg>
      <p:bgPr>
        <a:solidFill>
          <a:schemeClr val="bg1"/>
        </a:solidFill>
        <a:effectLst/>
      </p:bgPr>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93F502A5-DD7A-421F-803F-F91FB61B5816}"/>
              </a:ext>
            </a:extLst>
          </p:cNvPr>
          <p:cNvCxnSpPr/>
          <p:nvPr userDrawn="1"/>
        </p:nvCxnSpPr>
        <p:spPr>
          <a:xfrm flipH="1">
            <a:off x="0" y="1052513"/>
            <a:ext cx="12192000" cy="0"/>
          </a:xfrm>
          <a:prstGeom prst="line">
            <a:avLst/>
          </a:prstGeom>
          <a:ln w="82550">
            <a:solidFill>
              <a:srgbClr val="C10B25"/>
            </a:solidFill>
          </a:ln>
        </p:spPr>
        <p:style>
          <a:lnRef idx="1">
            <a:schemeClr val="accent1"/>
          </a:lnRef>
          <a:fillRef idx="0">
            <a:schemeClr val="accent1"/>
          </a:fillRef>
          <a:effectRef idx="0">
            <a:schemeClr val="accent1"/>
          </a:effectRef>
          <a:fontRef idx="minor">
            <a:schemeClr val="tx1"/>
          </a:fontRef>
        </p:style>
      </p:cxnSp>
      <p:pic>
        <p:nvPicPr>
          <p:cNvPr id="5" name="Picture 2">
            <a:extLst>
              <a:ext uri="{FF2B5EF4-FFF2-40B4-BE49-F238E27FC236}">
                <a16:creationId xmlns:a16="http://schemas.microsoft.com/office/drawing/2014/main" id="{8657E398-50BA-4E6E-9918-E9DC25B805D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6117" y="115888"/>
            <a:ext cx="1284816"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p:cNvSpPr>
            <a:spLocks noGrp="1"/>
          </p:cNvSpPr>
          <p:nvPr>
            <p:ph type="title"/>
          </p:nvPr>
        </p:nvSpPr>
        <p:spPr>
          <a:xfrm>
            <a:off x="609600" y="-27384"/>
            <a:ext cx="10972800" cy="864096"/>
          </a:xfrm>
          <a:prstGeom prst="rect">
            <a:avLst/>
          </a:prstGeom>
        </p:spPr>
        <p:txBody>
          <a:bodyPr/>
          <a:lstStyle>
            <a:lvl1pPr>
              <a:defRPr sz="3200" b="1">
                <a:latin typeface="Arial" pitchFamily="34" charset="0"/>
                <a:cs typeface="Arial" pitchFamily="34" charset="0"/>
              </a:defRPr>
            </a:lvl1pPr>
          </a:lstStyle>
          <a:p>
            <a:r>
              <a:rPr lang="en-US"/>
              <a:t>Click to edit Master title style</a:t>
            </a:r>
            <a:endParaRPr lang="tr-TR" dirty="0"/>
          </a:p>
        </p:txBody>
      </p:sp>
      <p:sp>
        <p:nvSpPr>
          <p:cNvPr id="9" name="Content Placeholder 2"/>
          <p:cNvSpPr>
            <a:spLocks noGrp="1"/>
          </p:cNvSpPr>
          <p:nvPr>
            <p:ph idx="10"/>
          </p:nvPr>
        </p:nvSpPr>
        <p:spPr>
          <a:xfrm>
            <a:off x="527381" y="1495326"/>
            <a:ext cx="10972800" cy="4525963"/>
          </a:xfrm>
          <a:prstGeom prst="rect">
            <a:avLst/>
          </a:prstGeom>
        </p:spPr>
        <p:txBody>
          <a:bodyPr/>
          <a:lstStyle>
            <a:lvl1pPr>
              <a:buFont typeface="Wingdings" pitchFamily="2" charset="2"/>
              <a:buChar char="§"/>
              <a:defRPr b="1">
                <a:solidFill>
                  <a:srgbClr val="C00000"/>
                </a:solidFill>
                <a:latin typeface="Arial" pitchFamily="34" charset="0"/>
                <a:cs typeface="Arial" pitchFamily="34" charset="0"/>
              </a:defRPr>
            </a:lvl1pPr>
            <a:lvl2pPr>
              <a:buFont typeface="Wingdings" pitchFamily="2" charset="2"/>
              <a:buChar char="§"/>
              <a:defRPr sz="3200" b="1">
                <a:latin typeface="Arial" pitchFamily="34" charset="0"/>
                <a:cs typeface="Arial" pitchFamily="34" charset="0"/>
              </a:defRPr>
            </a:lvl2pPr>
            <a:lvl3pPr>
              <a:buFont typeface="Wingdings" pitchFamily="2" charset="2"/>
              <a:buChar char="§"/>
              <a:defRPr b="1">
                <a:latin typeface="Arial" pitchFamily="34" charset="0"/>
                <a:cs typeface="Arial" pitchFamily="34" charset="0"/>
              </a:defRPr>
            </a:lvl3pPr>
            <a:lvl4pPr>
              <a:buFont typeface="Wingdings" pitchFamily="2" charset="2"/>
              <a:buChar char="§"/>
              <a:defRPr>
                <a:latin typeface="Arial" pitchFamily="34" charset="0"/>
                <a:cs typeface="Arial" pitchFamily="34" charset="0"/>
              </a:defRPr>
            </a:lvl4pPr>
            <a:lvl5pPr>
              <a:buFont typeface="Arial" pitchFamily="34" charset="0"/>
              <a:buChar char="•"/>
              <a:defRPr>
                <a:latin typeface="Arial" pitchFamily="34" charset="0"/>
                <a:cs typeface="Arial" pitchFamily="34" charset="0"/>
              </a:defRPr>
            </a:lvl5pPr>
          </a:lstStyle>
          <a:p>
            <a:pPr lvl="0"/>
            <a:endParaRPr lang="tr-TR" dirty="0"/>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r-TR" dirty="0"/>
          </a:p>
        </p:txBody>
      </p:sp>
    </p:spTree>
    <p:extLst>
      <p:ext uri="{BB962C8B-B14F-4D97-AF65-F5344CB8AC3E}">
        <p14:creationId xmlns:p14="http://schemas.microsoft.com/office/powerpoint/2010/main" val="17681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956A1-1903-4055-B55E-CDE22F15BE72}"/>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C8278B84-9E1D-4DF9-8C79-100F7E6B0F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AD6C3D28-C244-4B37-9AC8-C4F044DA8AEC}"/>
              </a:ext>
            </a:extLst>
          </p:cNvPr>
          <p:cNvSpPr>
            <a:spLocks noGrp="1"/>
          </p:cNvSpPr>
          <p:nvPr>
            <p:ph type="dt" sz="half" idx="10"/>
          </p:nvPr>
        </p:nvSpPr>
        <p:spPr/>
        <p:txBody>
          <a:bodyPr/>
          <a:lstStyle/>
          <a:p>
            <a:fld id="{77454DE2-090A-44C7-BFD0-546326FB2CA7}" type="datetimeFigureOut">
              <a:rPr lang="tr-TR" smtClean="0"/>
              <a:t>8.11.2020</a:t>
            </a:fld>
            <a:endParaRPr lang="tr-TR"/>
          </a:p>
        </p:txBody>
      </p:sp>
      <p:sp>
        <p:nvSpPr>
          <p:cNvPr id="5" name="Footer Placeholder 4">
            <a:extLst>
              <a:ext uri="{FF2B5EF4-FFF2-40B4-BE49-F238E27FC236}">
                <a16:creationId xmlns:a16="http://schemas.microsoft.com/office/drawing/2014/main" id="{6B88834A-88B2-4AAE-9001-B09A3E5701D1}"/>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27F79A00-7B5A-453D-B035-F5139FFE7EC0}"/>
              </a:ext>
            </a:extLst>
          </p:cNvPr>
          <p:cNvSpPr>
            <a:spLocks noGrp="1"/>
          </p:cNvSpPr>
          <p:nvPr>
            <p:ph type="sldNum" sz="quarter" idx="12"/>
          </p:nvPr>
        </p:nvSpPr>
        <p:spPr/>
        <p:txBody>
          <a:bodyPr/>
          <a:lstStyle/>
          <a:p>
            <a:fld id="{66637F87-3900-499F-8FC2-BC67E4B1C319}" type="slidenum">
              <a:rPr lang="tr-TR" smtClean="0"/>
              <a:t>‹nr.›</a:t>
            </a:fld>
            <a:endParaRPr lang="tr-TR"/>
          </a:p>
        </p:txBody>
      </p:sp>
    </p:spTree>
    <p:extLst>
      <p:ext uri="{BB962C8B-B14F-4D97-AF65-F5344CB8AC3E}">
        <p14:creationId xmlns:p14="http://schemas.microsoft.com/office/powerpoint/2010/main" val="3250623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F62A1-7E80-48F9-BB95-02EF16C9C5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2DB87436-7A37-4C7E-BE3D-2170B4DA58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39A199-5826-4D09-9138-7652E0C805EC}"/>
              </a:ext>
            </a:extLst>
          </p:cNvPr>
          <p:cNvSpPr>
            <a:spLocks noGrp="1"/>
          </p:cNvSpPr>
          <p:nvPr>
            <p:ph type="dt" sz="half" idx="10"/>
          </p:nvPr>
        </p:nvSpPr>
        <p:spPr/>
        <p:txBody>
          <a:bodyPr/>
          <a:lstStyle/>
          <a:p>
            <a:fld id="{77454DE2-090A-44C7-BFD0-546326FB2CA7}" type="datetimeFigureOut">
              <a:rPr lang="tr-TR" smtClean="0"/>
              <a:t>8.11.2020</a:t>
            </a:fld>
            <a:endParaRPr lang="tr-TR"/>
          </a:p>
        </p:txBody>
      </p:sp>
      <p:sp>
        <p:nvSpPr>
          <p:cNvPr id="5" name="Footer Placeholder 4">
            <a:extLst>
              <a:ext uri="{FF2B5EF4-FFF2-40B4-BE49-F238E27FC236}">
                <a16:creationId xmlns:a16="http://schemas.microsoft.com/office/drawing/2014/main" id="{2A94F8E0-E47D-4126-955E-D07A7E77F63E}"/>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CBB82825-B7F5-480F-9D88-E72276EBB8EE}"/>
              </a:ext>
            </a:extLst>
          </p:cNvPr>
          <p:cNvSpPr>
            <a:spLocks noGrp="1"/>
          </p:cNvSpPr>
          <p:nvPr>
            <p:ph type="sldNum" sz="quarter" idx="12"/>
          </p:nvPr>
        </p:nvSpPr>
        <p:spPr/>
        <p:txBody>
          <a:bodyPr/>
          <a:lstStyle/>
          <a:p>
            <a:fld id="{66637F87-3900-499F-8FC2-BC67E4B1C319}" type="slidenum">
              <a:rPr lang="tr-TR" smtClean="0"/>
              <a:t>‹nr.›</a:t>
            </a:fld>
            <a:endParaRPr lang="tr-TR"/>
          </a:p>
        </p:txBody>
      </p:sp>
    </p:spTree>
    <p:extLst>
      <p:ext uri="{BB962C8B-B14F-4D97-AF65-F5344CB8AC3E}">
        <p14:creationId xmlns:p14="http://schemas.microsoft.com/office/powerpoint/2010/main" val="2230756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86BDD-122E-4F0E-8E6E-8B05570B721B}"/>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1EE09B16-2A5B-4560-A78F-7DCE1AE18E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80E70A91-6859-4C42-BDF8-3AD3B3C918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33D6C02B-3F5E-4FC1-8754-60A124374372}"/>
              </a:ext>
            </a:extLst>
          </p:cNvPr>
          <p:cNvSpPr>
            <a:spLocks noGrp="1"/>
          </p:cNvSpPr>
          <p:nvPr>
            <p:ph type="dt" sz="half" idx="10"/>
          </p:nvPr>
        </p:nvSpPr>
        <p:spPr/>
        <p:txBody>
          <a:bodyPr/>
          <a:lstStyle/>
          <a:p>
            <a:fld id="{77454DE2-090A-44C7-BFD0-546326FB2CA7}" type="datetimeFigureOut">
              <a:rPr lang="tr-TR" smtClean="0"/>
              <a:t>8.11.2020</a:t>
            </a:fld>
            <a:endParaRPr lang="tr-TR"/>
          </a:p>
        </p:txBody>
      </p:sp>
      <p:sp>
        <p:nvSpPr>
          <p:cNvPr id="6" name="Footer Placeholder 5">
            <a:extLst>
              <a:ext uri="{FF2B5EF4-FFF2-40B4-BE49-F238E27FC236}">
                <a16:creationId xmlns:a16="http://schemas.microsoft.com/office/drawing/2014/main" id="{D48FA71F-EACF-4F7B-8424-D69FA32D8D6A}"/>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419CAEE5-DBBA-4F2B-94C7-9B3056C6C695}"/>
              </a:ext>
            </a:extLst>
          </p:cNvPr>
          <p:cNvSpPr>
            <a:spLocks noGrp="1"/>
          </p:cNvSpPr>
          <p:nvPr>
            <p:ph type="sldNum" sz="quarter" idx="12"/>
          </p:nvPr>
        </p:nvSpPr>
        <p:spPr/>
        <p:txBody>
          <a:bodyPr/>
          <a:lstStyle/>
          <a:p>
            <a:fld id="{66637F87-3900-499F-8FC2-BC67E4B1C319}" type="slidenum">
              <a:rPr lang="tr-TR" smtClean="0"/>
              <a:t>‹nr.›</a:t>
            </a:fld>
            <a:endParaRPr lang="tr-TR"/>
          </a:p>
        </p:txBody>
      </p:sp>
    </p:spTree>
    <p:extLst>
      <p:ext uri="{BB962C8B-B14F-4D97-AF65-F5344CB8AC3E}">
        <p14:creationId xmlns:p14="http://schemas.microsoft.com/office/powerpoint/2010/main" val="618271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28674-A54D-4637-AAB7-203BD8F167A2}"/>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68F64237-72B0-4C66-8A5B-2D3815B5EC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500AF2-49AD-4E05-8963-E2163BB9C6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F01C038B-C6AB-4220-8245-3C1897586C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BE360C-481B-40CC-87F9-EF81F8D085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0E187823-9976-4283-9AD1-397920B20372}"/>
              </a:ext>
            </a:extLst>
          </p:cNvPr>
          <p:cNvSpPr>
            <a:spLocks noGrp="1"/>
          </p:cNvSpPr>
          <p:nvPr>
            <p:ph type="dt" sz="half" idx="10"/>
          </p:nvPr>
        </p:nvSpPr>
        <p:spPr/>
        <p:txBody>
          <a:bodyPr/>
          <a:lstStyle/>
          <a:p>
            <a:fld id="{77454DE2-090A-44C7-BFD0-546326FB2CA7}" type="datetimeFigureOut">
              <a:rPr lang="tr-TR" smtClean="0"/>
              <a:t>8.11.2020</a:t>
            </a:fld>
            <a:endParaRPr lang="tr-TR"/>
          </a:p>
        </p:txBody>
      </p:sp>
      <p:sp>
        <p:nvSpPr>
          <p:cNvPr id="8" name="Footer Placeholder 7">
            <a:extLst>
              <a:ext uri="{FF2B5EF4-FFF2-40B4-BE49-F238E27FC236}">
                <a16:creationId xmlns:a16="http://schemas.microsoft.com/office/drawing/2014/main" id="{AAD33F5D-D9AE-4F70-A83E-99CF736F81A7}"/>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6778F442-57F7-45D4-9690-56EC84E6031A}"/>
              </a:ext>
            </a:extLst>
          </p:cNvPr>
          <p:cNvSpPr>
            <a:spLocks noGrp="1"/>
          </p:cNvSpPr>
          <p:nvPr>
            <p:ph type="sldNum" sz="quarter" idx="12"/>
          </p:nvPr>
        </p:nvSpPr>
        <p:spPr/>
        <p:txBody>
          <a:bodyPr/>
          <a:lstStyle/>
          <a:p>
            <a:fld id="{66637F87-3900-499F-8FC2-BC67E4B1C319}" type="slidenum">
              <a:rPr lang="tr-TR" smtClean="0"/>
              <a:t>‹nr.›</a:t>
            </a:fld>
            <a:endParaRPr lang="tr-TR"/>
          </a:p>
        </p:txBody>
      </p:sp>
    </p:spTree>
    <p:extLst>
      <p:ext uri="{BB962C8B-B14F-4D97-AF65-F5344CB8AC3E}">
        <p14:creationId xmlns:p14="http://schemas.microsoft.com/office/powerpoint/2010/main" val="2046093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185E-794D-463A-9DB6-F682D652946A}"/>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1B9099B2-3119-4725-B207-E8A0B90A348C}"/>
              </a:ext>
            </a:extLst>
          </p:cNvPr>
          <p:cNvSpPr>
            <a:spLocks noGrp="1"/>
          </p:cNvSpPr>
          <p:nvPr>
            <p:ph type="dt" sz="half" idx="10"/>
          </p:nvPr>
        </p:nvSpPr>
        <p:spPr/>
        <p:txBody>
          <a:bodyPr/>
          <a:lstStyle/>
          <a:p>
            <a:fld id="{77454DE2-090A-44C7-BFD0-546326FB2CA7}" type="datetimeFigureOut">
              <a:rPr lang="tr-TR" smtClean="0"/>
              <a:t>8.11.2020</a:t>
            </a:fld>
            <a:endParaRPr lang="tr-TR"/>
          </a:p>
        </p:txBody>
      </p:sp>
      <p:sp>
        <p:nvSpPr>
          <p:cNvPr id="4" name="Footer Placeholder 3">
            <a:extLst>
              <a:ext uri="{FF2B5EF4-FFF2-40B4-BE49-F238E27FC236}">
                <a16:creationId xmlns:a16="http://schemas.microsoft.com/office/drawing/2014/main" id="{66822C73-9332-4CD8-86FB-334B738B2C2F}"/>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4159FA16-9292-4D97-B3E8-C180B4D70B59}"/>
              </a:ext>
            </a:extLst>
          </p:cNvPr>
          <p:cNvSpPr>
            <a:spLocks noGrp="1"/>
          </p:cNvSpPr>
          <p:nvPr>
            <p:ph type="sldNum" sz="quarter" idx="12"/>
          </p:nvPr>
        </p:nvSpPr>
        <p:spPr/>
        <p:txBody>
          <a:bodyPr/>
          <a:lstStyle/>
          <a:p>
            <a:fld id="{66637F87-3900-499F-8FC2-BC67E4B1C319}" type="slidenum">
              <a:rPr lang="tr-TR" smtClean="0"/>
              <a:t>‹nr.›</a:t>
            </a:fld>
            <a:endParaRPr lang="tr-TR"/>
          </a:p>
        </p:txBody>
      </p:sp>
    </p:spTree>
    <p:extLst>
      <p:ext uri="{BB962C8B-B14F-4D97-AF65-F5344CB8AC3E}">
        <p14:creationId xmlns:p14="http://schemas.microsoft.com/office/powerpoint/2010/main" val="3405966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37593B-AF07-4FB4-9A37-3FD1443B1819}"/>
              </a:ext>
            </a:extLst>
          </p:cNvPr>
          <p:cNvSpPr>
            <a:spLocks noGrp="1"/>
          </p:cNvSpPr>
          <p:nvPr>
            <p:ph type="dt" sz="half" idx="10"/>
          </p:nvPr>
        </p:nvSpPr>
        <p:spPr/>
        <p:txBody>
          <a:bodyPr/>
          <a:lstStyle/>
          <a:p>
            <a:fld id="{77454DE2-090A-44C7-BFD0-546326FB2CA7}" type="datetimeFigureOut">
              <a:rPr lang="tr-TR" smtClean="0"/>
              <a:t>8.11.2020</a:t>
            </a:fld>
            <a:endParaRPr lang="tr-TR"/>
          </a:p>
        </p:txBody>
      </p:sp>
      <p:sp>
        <p:nvSpPr>
          <p:cNvPr id="3" name="Footer Placeholder 2">
            <a:extLst>
              <a:ext uri="{FF2B5EF4-FFF2-40B4-BE49-F238E27FC236}">
                <a16:creationId xmlns:a16="http://schemas.microsoft.com/office/drawing/2014/main" id="{F5C18615-78B1-48FD-88A6-C2183ED7BDB1}"/>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0AFFB8F5-80F5-46C6-AEA7-4D4AC53FE08B}"/>
              </a:ext>
            </a:extLst>
          </p:cNvPr>
          <p:cNvSpPr>
            <a:spLocks noGrp="1"/>
          </p:cNvSpPr>
          <p:nvPr>
            <p:ph type="sldNum" sz="quarter" idx="12"/>
          </p:nvPr>
        </p:nvSpPr>
        <p:spPr/>
        <p:txBody>
          <a:bodyPr/>
          <a:lstStyle/>
          <a:p>
            <a:fld id="{66637F87-3900-499F-8FC2-BC67E4B1C319}" type="slidenum">
              <a:rPr lang="tr-TR" smtClean="0"/>
              <a:t>‹nr.›</a:t>
            </a:fld>
            <a:endParaRPr lang="tr-TR"/>
          </a:p>
        </p:txBody>
      </p:sp>
    </p:spTree>
    <p:extLst>
      <p:ext uri="{BB962C8B-B14F-4D97-AF65-F5344CB8AC3E}">
        <p14:creationId xmlns:p14="http://schemas.microsoft.com/office/powerpoint/2010/main" val="94249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7D6E7-842B-4A7C-AC89-D13A3EE781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0E3CF25D-290B-403E-9D22-8EEB8B3F75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2DB175C8-25ED-4B9C-9F73-D4DDE46009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24CCCF-7673-49B0-84D4-EE8D5AB6F29C}"/>
              </a:ext>
            </a:extLst>
          </p:cNvPr>
          <p:cNvSpPr>
            <a:spLocks noGrp="1"/>
          </p:cNvSpPr>
          <p:nvPr>
            <p:ph type="dt" sz="half" idx="10"/>
          </p:nvPr>
        </p:nvSpPr>
        <p:spPr/>
        <p:txBody>
          <a:bodyPr/>
          <a:lstStyle/>
          <a:p>
            <a:fld id="{77454DE2-090A-44C7-BFD0-546326FB2CA7}" type="datetimeFigureOut">
              <a:rPr lang="tr-TR" smtClean="0"/>
              <a:t>8.11.2020</a:t>
            </a:fld>
            <a:endParaRPr lang="tr-TR"/>
          </a:p>
        </p:txBody>
      </p:sp>
      <p:sp>
        <p:nvSpPr>
          <p:cNvPr id="6" name="Footer Placeholder 5">
            <a:extLst>
              <a:ext uri="{FF2B5EF4-FFF2-40B4-BE49-F238E27FC236}">
                <a16:creationId xmlns:a16="http://schemas.microsoft.com/office/drawing/2014/main" id="{E6978379-7302-4CDC-8786-04724BAE1A5E}"/>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D54D5F7-C4AC-4C5B-8893-3E4DF49D12B3}"/>
              </a:ext>
            </a:extLst>
          </p:cNvPr>
          <p:cNvSpPr>
            <a:spLocks noGrp="1"/>
          </p:cNvSpPr>
          <p:nvPr>
            <p:ph type="sldNum" sz="quarter" idx="12"/>
          </p:nvPr>
        </p:nvSpPr>
        <p:spPr/>
        <p:txBody>
          <a:bodyPr/>
          <a:lstStyle/>
          <a:p>
            <a:fld id="{66637F87-3900-499F-8FC2-BC67E4B1C319}" type="slidenum">
              <a:rPr lang="tr-TR" smtClean="0"/>
              <a:t>‹nr.›</a:t>
            </a:fld>
            <a:endParaRPr lang="tr-TR"/>
          </a:p>
        </p:txBody>
      </p:sp>
    </p:spTree>
    <p:extLst>
      <p:ext uri="{BB962C8B-B14F-4D97-AF65-F5344CB8AC3E}">
        <p14:creationId xmlns:p14="http://schemas.microsoft.com/office/powerpoint/2010/main" val="2274151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1D544-6B91-488C-A0A6-D367BE9B1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3898EF3C-F858-4469-851A-4CB8F03FDE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ED43486C-EDA2-489B-8740-D3E49455A6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BA7F57-470B-4EB4-AF3C-81540FCF1B22}"/>
              </a:ext>
            </a:extLst>
          </p:cNvPr>
          <p:cNvSpPr>
            <a:spLocks noGrp="1"/>
          </p:cNvSpPr>
          <p:nvPr>
            <p:ph type="dt" sz="half" idx="10"/>
          </p:nvPr>
        </p:nvSpPr>
        <p:spPr/>
        <p:txBody>
          <a:bodyPr/>
          <a:lstStyle/>
          <a:p>
            <a:fld id="{77454DE2-090A-44C7-BFD0-546326FB2CA7}" type="datetimeFigureOut">
              <a:rPr lang="tr-TR" smtClean="0"/>
              <a:t>8.11.2020</a:t>
            </a:fld>
            <a:endParaRPr lang="tr-TR"/>
          </a:p>
        </p:txBody>
      </p:sp>
      <p:sp>
        <p:nvSpPr>
          <p:cNvPr id="6" name="Footer Placeholder 5">
            <a:extLst>
              <a:ext uri="{FF2B5EF4-FFF2-40B4-BE49-F238E27FC236}">
                <a16:creationId xmlns:a16="http://schemas.microsoft.com/office/drawing/2014/main" id="{AEB21870-C36D-4C5B-9E14-B3D1B88590BD}"/>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F468200E-4C0E-4DC7-9392-E28A9764BF1E}"/>
              </a:ext>
            </a:extLst>
          </p:cNvPr>
          <p:cNvSpPr>
            <a:spLocks noGrp="1"/>
          </p:cNvSpPr>
          <p:nvPr>
            <p:ph type="sldNum" sz="quarter" idx="12"/>
          </p:nvPr>
        </p:nvSpPr>
        <p:spPr/>
        <p:txBody>
          <a:bodyPr/>
          <a:lstStyle/>
          <a:p>
            <a:fld id="{66637F87-3900-499F-8FC2-BC67E4B1C319}" type="slidenum">
              <a:rPr lang="tr-TR" smtClean="0"/>
              <a:t>‹nr.›</a:t>
            </a:fld>
            <a:endParaRPr lang="tr-TR"/>
          </a:p>
        </p:txBody>
      </p:sp>
    </p:spTree>
    <p:extLst>
      <p:ext uri="{BB962C8B-B14F-4D97-AF65-F5344CB8AC3E}">
        <p14:creationId xmlns:p14="http://schemas.microsoft.com/office/powerpoint/2010/main" val="3381216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5A6A1-5D73-484B-8D5D-A2A2043006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217CC27-E337-45FA-A1FF-BDE5CFCA98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08CDF453-66DB-4979-8A37-CFB6AED5BA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454DE2-090A-44C7-BFD0-546326FB2CA7}" type="datetimeFigureOut">
              <a:rPr lang="tr-TR" smtClean="0"/>
              <a:t>8.11.2020</a:t>
            </a:fld>
            <a:endParaRPr lang="tr-TR"/>
          </a:p>
        </p:txBody>
      </p:sp>
      <p:sp>
        <p:nvSpPr>
          <p:cNvPr id="5" name="Footer Placeholder 4">
            <a:extLst>
              <a:ext uri="{FF2B5EF4-FFF2-40B4-BE49-F238E27FC236}">
                <a16:creationId xmlns:a16="http://schemas.microsoft.com/office/drawing/2014/main" id="{FE6971E3-8061-4499-8AA7-C4334EB7FC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46BAA457-2267-4BA4-B9C3-EDA3215B35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637F87-3900-499F-8FC2-BC67E4B1C319}" type="slidenum">
              <a:rPr lang="tr-TR" smtClean="0"/>
              <a:t>‹nr.›</a:t>
            </a:fld>
            <a:endParaRPr lang="tr-TR"/>
          </a:p>
        </p:txBody>
      </p:sp>
    </p:spTree>
    <p:extLst>
      <p:ext uri="{BB962C8B-B14F-4D97-AF65-F5344CB8AC3E}">
        <p14:creationId xmlns:p14="http://schemas.microsoft.com/office/powerpoint/2010/main" val="1146045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
        <p:cNvGrpSpPr/>
        <p:nvPr/>
      </p:nvGrpSpPr>
      <p:grpSpPr>
        <a:xfrm>
          <a:off x="0" y="0"/>
          <a:ext cx="0" cy="0"/>
          <a:chOff x="0" y="0"/>
          <a:chExt cx="0" cy="0"/>
        </a:xfrm>
      </p:grpSpPr>
      <p:sp>
        <p:nvSpPr>
          <p:cNvPr id="25" name="Google Shape;25;p8"/>
          <p:cNvSpPr/>
          <p:nvPr/>
        </p:nvSpPr>
        <p:spPr>
          <a:xfrm>
            <a:off x="1558846" y="2215827"/>
            <a:ext cx="9427206" cy="1786330"/>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a:spcBef>
                <a:spcPts val="600"/>
              </a:spcBef>
            </a:pPr>
            <a:r>
              <a:rPr lang="en-GB" sz="3600" b="1" kern="0" dirty="0">
                <a:effectLst/>
                <a:latin typeface="Times New Roman" panose="02020603050405020304" pitchFamily="18" charset="0"/>
                <a:ea typeface="Times New Roman" panose="02020603050405020304" pitchFamily="18" charset="0"/>
                <a:cs typeface="Times New Roman" panose="02020603050405020304" pitchFamily="18" charset="0"/>
              </a:rPr>
              <a:t>Recognition and Enforcement of Foreign Divorce Decisions in Turkey</a:t>
            </a:r>
            <a:endParaRPr lang="tr-TR" sz="36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6" name="Google Shape;26;p8"/>
          <p:cNvSpPr txBox="1"/>
          <p:nvPr/>
        </p:nvSpPr>
        <p:spPr>
          <a:xfrm>
            <a:off x="7601237" y="5047185"/>
            <a:ext cx="4104456" cy="1164210"/>
          </a:xfrm>
          <a:prstGeom prst="rect">
            <a:avLst/>
          </a:prstGeom>
          <a:noFill/>
          <a:ln>
            <a:noFill/>
          </a:ln>
        </p:spPr>
        <p:txBody>
          <a:bodyPr spcFirstLastPara="1" wrap="square" lIns="91425" tIns="45700" rIns="91425" bIns="45700" anchor="t" anchorCtr="0">
            <a:noAutofit/>
          </a:bodyPr>
          <a:lstStyle/>
          <a:p>
            <a:pPr algn="ctr"/>
            <a:endParaRPr sz="2000" dirty="0">
              <a:solidFill>
                <a:schemeClr val="dk1"/>
              </a:solidFill>
              <a:latin typeface="Times New Roman"/>
              <a:ea typeface="Times New Roman"/>
              <a:cs typeface="Times New Roman"/>
              <a:sym typeface="Times New Roman"/>
            </a:endParaRPr>
          </a:p>
          <a:p>
            <a:pPr algn="ctr"/>
            <a:r>
              <a:rPr lang="tr-TR" sz="2000" b="1" dirty="0">
                <a:solidFill>
                  <a:schemeClr val="dk1"/>
                </a:solidFill>
                <a:latin typeface="Times New Roman" panose="02020603050405020304" pitchFamily="18" charset="0"/>
                <a:ea typeface="Times New Roman"/>
                <a:cs typeface="Times New Roman" panose="02020603050405020304" pitchFamily="18" charset="0"/>
                <a:sym typeface="Times New Roman"/>
              </a:rPr>
              <a:t>Prof. Dr. Z. Derya TARMAN</a:t>
            </a:r>
            <a:endParaRPr sz="20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algn="ctr"/>
            <a:r>
              <a:rPr lang="tr-TR" sz="2000" b="1" dirty="0">
                <a:solidFill>
                  <a:schemeClr val="dk1"/>
                </a:solidFill>
                <a:latin typeface="Times New Roman" panose="02020603050405020304" pitchFamily="18" charset="0"/>
                <a:ea typeface="Times New Roman"/>
                <a:cs typeface="Times New Roman" panose="02020603050405020304" pitchFamily="18" charset="0"/>
                <a:sym typeface="Times New Roman"/>
              </a:rPr>
              <a:t>Koç University Law School</a:t>
            </a:r>
            <a:endParaRPr sz="20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algn="ctr"/>
            <a:endParaRPr sz="2000" dirty="0">
              <a:solidFill>
                <a:schemeClr val="dk1"/>
              </a:solidFill>
              <a:latin typeface="Times New Roman"/>
              <a:ea typeface="Times New Roman"/>
              <a:cs typeface="Times New Roman"/>
              <a:sym typeface="Times New Roman"/>
            </a:endParaRPr>
          </a:p>
        </p:txBody>
      </p:sp>
    </p:spTree>
  </p:cSld>
  <p:clrMapOvr>
    <a:masterClrMapping/>
  </p:clrMapOvr>
  <mc:AlternateContent xmlns:mc="http://schemas.openxmlformats.org/markup-compatibility/2006" xmlns:p14="http://schemas.microsoft.com/office/powerpoint/2010/main">
    <mc:Choice Requires="p14">
      <p:transition p14:dur="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r>
              <a:rPr lang="tr-TR" dirty="0"/>
              <a:t>			</a:t>
            </a:r>
            <a:br>
              <a:rPr lang="tr-TR" dirty="0"/>
            </a:br>
            <a:r>
              <a:rPr lang="tr-TR" sz="2700" b="1" dirty="0">
                <a:effectLst/>
                <a:latin typeface="Times New Roman" panose="02020603050405020304" pitchFamily="18" charset="0"/>
                <a:ea typeface="Times New Roman" panose="02020603050405020304" pitchFamily="18" charset="0"/>
              </a:rPr>
              <a:t>CASES: </a:t>
            </a:r>
            <a:r>
              <a:rPr lang="tr-TR" sz="2700" b="0" dirty="0" err="1">
                <a:effectLst/>
                <a:latin typeface="Times New Roman" panose="02020603050405020304" pitchFamily="18" charset="0"/>
                <a:ea typeface="Times New Roman" panose="02020603050405020304" pitchFamily="18" charset="0"/>
              </a:rPr>
              <a:t>Translation</a:t>
            </a:r>
            <a:endParaRPr lang="tr-TR" b="0"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a:xfrm>
            <a:off x="527381" y="1258957"/>
            <a:ext cx="10972800" cy="5393633"/>
          </a:xfrm>
        </p:spPr>
        <p:txBody>
          <a:bodyPr>
            <a:normAutofit/>
          </a:bodyPr>
          <a:lstStyle/>
          <a:p>
            <a:pPr marL="0" indent="0">
              <a:buNone/>
            </a:pPr>
            <a:endParaRPr lang="tr-TR" altLang="tr-TR" i="1" dirty="0">
              <a:latin typeface="Times New Roman" panose="02020603050405020304" pitchFamily="18" charset="0"/>
              <a:cs typeface="Times New Roman" panose="02020603050405020304" pitchFamily="18" charset="0"/>
            </a:endParaRPr>
          </a:p>
          <a:p>
            <a:pPr>
              <a:lnSpc>
                <a:spcPct val="100000"/>
              </a:lnSpc>
            </a:pPr>
            <a:r>
              <a:rPr lang="en-GB" sz="2800" b="0" dirty="0">
                <a:solidFill>
                  <a:schemeClr val="tx1"/>
                </a:solidFill>
                <a:latin typeface="Times New Roman" panose="02020603050405020304" pitchFamily="18" charset="0"/>
                <a:cs typeface="Times New Roman" panose="02020603050405020304" pitchFamily="18" charset="0"/>
              </a:rPr>
              <a:t>The claimant requested the recognition of the divorce decision given by the foreign court. The original of the foreign court decision is presented to the file with the annotation. However, the Turkish translation of the decision is not approved. Whereas the translation must be made by the Turkish consulate in that state or notary public, </a:t>
            </a:r>
            <a:r>
              <a:rPr lang="en-GB" sz="2800" b="0" u="sng" dirty="0">
                <a:solidFill>
                  <a:schemeClr val="tx1"/>
                </a:solidFill>
                <a:latin typeface="Times New Roman" panose="02020603050405020304" pitchFamily="18" charset="0"/>
                <a:cs typeface="Times New Roman" panose="02020603050405020304" pitchFamily="18" charset="0"/>
              </a:rPr>
              <a:t>the Turkish translation presented to the file has not been approved by the consulate nor has it been done by a notary public. Therefore, the claimant must be given the appropriate time to present this missing document before giving the ruling</a:t>
            </a:r>
            <a:r>
              <a:rPr lang="en-GB" sz="2800" b="0" dirty="0">
                <a:solidFill>
                  <a:schemeClr val="tx1"/>
                </a:solidFill>
                <a:latin typeface="Times New Roman" panose="02020603050405020304" pitchFamily="18" charset="0"/>
                <a:cs typeface="Times New Roman" panose="02020603050405020304" pitchFamily="18" charset="0"/>
              </a:rPr>
              <a:t>. If the deficiency is not completed within the given time, the case must be rejected (2. HD., E. 2016/24089 K. 2017/11373 T. 19.10.2017).</a:t>
            </a:r>
          </a:p>
          <a:p>
            <a:endParaRPr lang="tr-TR" altLang="tr-TR" i="1"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2253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r>
              <a:rPr lang="tr-TR" dirty="0"/>
              <a:t>			</a:t>
            </a:r>
            <a:br>
              <a:rPr lang="tr-TR" dirty="0"/>
            </a:br>
            <a:r>
              <a:rPr lang="tr-TR" sz="2700" b="1" dirty="0">
                <a:effectLst/>
                <a:latin typeface="Times New Roman" panose="02020603050405020304" pitchFamily="18" charset="0"/>
                <a:ea typeface="Times New Roman" panose="02020603050405020304" pitchFamily="18" charset="0"/>
              </a:rPr>
              <a:t>CASES: </a:t>
            </a:r>
            <a:r>
              <a:rPr lang="tr-TR" sz="2400" b="0"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b="0" dirty="0" err="1">
                <a:solidFill>
                  <a:schemeClr val="tx1"/>
                </a:solidFill>
                <a:latin typeface="Times New Roman" panose="02020603050405020304" pitchFamily="18" charset="0"/>
                <a:cs typeface="Times New Roman" panose="02020603050405020304" pitchFamily="18" charset="0"/>
              </a:rPr>
              <a:t>napproved</a:t>
            </a:r>
            <a:r>
              <a:rPr lang="en-US" sz="2400" b="0" dirty="0">
                <a:solidFill>
                  <a:schemeClr val="tx1"/>
                </a:solidFill>
                <a:latin typeface="Times New Roman" panose="02020603050405020304" pitchFamily="18" charset="0"/>
                <a:cs typeface="Times New Roman" panose="02020603050405020304" pitchFamily="18" charset="0"/>
              </a:rPr>
              <a:t> photocopy of the foreign court order</a:t>
            </a:r>
            <a:endParaRPr lang="tr-TR"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a:xfrm>
            <a:off x="527381" y="1258957"/>
            <a:ext cx="10972800" cy="5393633"/>
          </a:xfrm>
        </p:spPr>
        <p:txBody>
          <a:bodyPr>
            <a:normAutofit lnSpcReduction="10000"/>
          </a:bodyPr>
          <a:lstStyle/>
          <a:p>
            <a:pPr marL="0" indent="0">
              <a:buNone/>
            </a:pPr>
            <a:endParaRPr lang="tr-TR" altLang="tr-TR" i="1" dirty="0">
              <a:latin typeface="Times New Roman" panose="02020603050405020304" pitchFamily="18" charset="0"/>
              <a:cs typeface="Times New Roman" panose="02020603050405020304" pitchFamily="18" charset="0"/>
            </a:endParaRPr>
          </a:p>
          <a:p>
            <a:r>
              <a:rPr lang="en-US" b="0" dirty="0">
                <a:solidFill>
                  <a:schemeClr val="tx1"/>
                </a:solidFill>
                <a:latin typeface="Times New Roman" panose="02020603050405020304" pitchFamily="18" charset="0"/>
                <a:cs typeface="Times New Roman" panose="02020603050405020304" pitchFamily="18" charset="0"/>
              </a:rPr>
              <a:t>The appendix of the petition for recognition and enforcement request contains neither the original copy of the order nor the approved copy but contains an unapproved photocopy of the foreign court order. </a:t>
            </a:r>
            <a:r>
              <a:rPr lang="en-US" b="0" u="sng" dirty="0">
                <a:solidFill>
                  <a:schemeClr val="tx1"/>
                </a:solidFill>
                <a:latin typeface="Times New Roman" panose="02020603050405020304" pitchFamily="18" charset="0"/>
                <a:cs typeface="Times New Roman" panose="02020603050405020304" pitchFamily="18" charset="0"/>
              </a:rPr>
              <a:t>Recognition and enforcement decision cannot be established on the basis of photocopy documents that do not carry the approval of the judicial body issuing the order. </a:t>
            </a:r>
            <a:r>
              <a:rPr lang="en-US" b="0" dirty="0">
                <a:solidFill>
                  <a:schemeClr val="tx1"/>
                </a:solidFill>
                <a:latin typeface="Times New Roman" panose="02020603050405020304" pitchFamily="18" charset="0"/>
                <a:cs typeface="Times New Roman" panose="02020603050405020304" pitchFamily="18" charset="0"/>
              </a:rPr>
              <a:t>In this respect, the plaintiff should be given the appropriate time to submit the original copy of the foreign court order, which has been duly approved by the authorities of that foreign country or the judicial body issuing the order. When the deficiency is completed, it shall be examined if the recognition request satisfies the conditions in the Article 58/1 of the Law numbered 5718. If the deficiency is not completed, the case shall be dismissed due to procedural deficiencies</a:t>
            </a:r>
            <a:r>
              <a:rPr lang="tr-TR" b="0" dirty="0">
                <a:solidFill>
                  <a:schemeClr val="tx1"/>
                </a:solidFill>
                <a:latin typeface="Times New Roman" panose="02020603050405020304" pitchFamily="18" charset="0"/>
                <a:cs typeface="Times New Roman" panose="02020603050405020304" pitchFamily="18" charset="0"/>
              </a:rPr>
              <a:t> (2. HD., E. 2015/15599 K. 2015/24938 T. 24.12.2015). </a:t>
            </a:r>
          </a:p>
          <a:p>
            <a:endParaRPr lang="tr-TR" altLang="tr-TR" i="1"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8281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r>
              <a:rPr lang="tr-TR" dirty="0"/>
              <a:t>			</a:t>
            </a:r>
            <a:br>
              <a:rPr lang="tr-TR" dirty="0"/>
            </a:br>
            <a:r>
              <a:rPr lang="tr-TR" sz="2700" b="1" dirty="0">
                <a:effectLst/>
                <a:latin typeface="Times New Roman" panose="02020603050405020304" pitchFamily="18" charset="0"/>
                <a:ea typeface="Times New Roman" panose="02020603050405020304" pitchFamily="18" charset="0"/>
              </a:rPr>
              <a:t>CASES: </a:t>
            </a:r>
            <a:r>
              <a:rPr lang="tr-TR" sz="2700" b="0" dirty="0" err="1">
                <a:effectLst/>
                <a:latin typeface="Times New Roman" panose="02020603050405020304" pitchFamily="18" charset="0"/>
                <a:ea typeface="Times New Roman" panose="02020603050405020304" pitchFamily="18" charset="0"/>
              </a:rPr>
              <a:t>Apostille</a:t>
            </a:r>
            <a:endParaRPr lang="tr-TR" b="0"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a:xfrm>
            <a:off x="527381" y="1258957"/>
            <a:ext cx="10972800" cy="5393633"/>
          </a:xfrm>
        </p:spPr>
        <p:txBody>
          <a:bodyPr>
            <a:normAutofit/>
          </a:bodyPr>
          <a:lstStyle/>
          <a:p>
            <a:pPr marL="0" indent="0">
              <a:buNone/>
            </a:pPr>
            <a:endParaRPr lang="tr-TR" altLang="tr-TR" i="1" dirty="0">
              <a:latin typeface="Times New Roman" panose="02020603050405020304" pitchFamily="18" charset="0"/>
              <a:cs typeface="Times New Roman" panose="02020603050405020304" pitchFamily="18" charset="0"/>
            </a:endParaRPr>
          </a:p>
          <a:p>
            <a:r>
              <a:rPr lang="en-US" b="0" dirty="0">
                <a:solidFill>
                  <a:schemeClr val="tx1"/>
                </a:solidFill>
                <a:latin typeface="Times New Roman" panose="02020603050405020304" pitchFamily="18" charset="0"/>
                <a:cs typeface="Times New Roman" panose="02020603050405020304" pitchFamily="18" charset="0"/>
              </a:rPr>
              <a:t>The absence of "Apostille" makes the presented document unreliable. In this respect, </a:t>
            </a:r>
            <a:r>
              <a:rPr lang="en-US" b="0" u="sng" dirty="0">
                <a:solidFill>
                  <a:schemeClr val="tx1"/>
                </a:solidFill>
                <a:latin typeface="Times New Roman" panose="02020603050405020304" pitchFamily="18" charset="0"/>
                <a:cs typeface="Times New Roman" panose="02020603050405020304" pitchFamily="18" charset="0"/>
              </a:rPr>
              <a:t>foreign court order to be recognized must be apostilled</a:t>
            </a:r>
            <a:r>
              <a:rPr lang="en-US" b="0" dirty="0">
                <a:solidFill>
                  <a:schemeClr val="tx1"/>
                </a:solidFill>
                <a:latin typeface="Times New Roman" panose="02020603050405020304" pitchFamily="18" charset="0"/>
                <a:cs typeface="Times New Roman" panose="02020603050405020304" pitchFamily="18" charset="0"/>
              </a:rPr>
              <a:t>. The court shall request plaintiff to present the apostilled foreign court order, give the plaintiff a suitable time to present it or</a:t>
            </a:r>
            <a:r>
              <a:rPr lang="tr-TR" b="0" dirty="0">
                <a:solidFill>
                  <a:schemeClr val="tx1"/>
                </a:solidFill>
                <a:latin typeface="Times New Roman" panose="02020603050405020304" pitchFamily="18" charset="0"/>
                <a:cs typeface="Times New Roman" panose="02020603050405020304" pitchFamily="18" charset="0"/>
              </a:rPr>
              <a:t> </a:t>
            </a:r>
            <a:r>
              <a:rPr lang="en-US" b="0" dirty="0">
                <a:solidFill>
                  <a:schemeClr val="tx1"/>
                </a:solidFill>
                <a:latin typeface="Times New Roman" panose="02020603050405020304" pitchFamily="18" charset="0"/>
                <a:cs typeface="Times New Roman" panose="02020603050405020304" pitchFamily="18" charset="0"/>
              </a:rPr>
              <a:t>send the foreign order by …. to the state where the order was issued and request the competent authorities of that state to apostille the order in accordance with the provisions of The Hague Convention of 5 October 1961. After completing the deficiency, the principle shall be examined. It was unlawful to issue an order with this deficiency</a:t>
            </a:r>
            <a:r>
              <a:rPr lang="tr-TR" b="0" dirty="0">
                <a:solidFill>
                  <a:schemeClr val="tx1"/>
                </a:solidFill>
                <a:latin typeface="Times New Roman" panose="02020603050405020304" pitchFamily="18" charset="0"/>
                <a:cs typeface="Times New Roman" panose="02020603050405020304" pitchFamily="18" charset="0"/>
              </a:rPr>
              <a:t> (2. HD., E. 2016/2957 K. 2016/4699 T. 10.3.2016). </a:t>
            </a:r>
          </a:p>
          <a:p>
            <a:endParaRPr lang="tr-TR" altLang="tr-TR" i="1"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191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r>
              <a:rPr lang="tr-TR" dirty="0"/>
              <a:t>			</a:t>
            </a:r>
            <a:br>
              <a:rPr lang="tr-TR" dirty="0"/>
            </a:br>
            <a:r>
              <a:rPr lang="en-GB" sz="2700" b="1" dirty="0">
                <a:effectLst/>
                <a:latin typeface="Times New Roman" panose="02020603050405020304" pitchFamily="18" charset="0"/>
                <a:ea typeface="Times New Roman" panose="02020603050405020304" pitchFamily="18" charset="0"/>
              </a:rPr>
              <a:t>Recognition and </a:t>
            </a:r>
            <a:r>
              <a:rPr lang="tr-TR" sz="2700" b="1" dirty="0">
                <a:effectLst/>
                <a:latin typeface="Times New Roman" panose="02020603050405020304" pitchFamily="18" charset="0"/>
                <a:ea typeface="Times New Roman" panose="02020603050405020304" pitchFamily="18" charset="0"/>
              </a:rPr>
              <a:t>E</a:t>
            </a:r>
            <a:r>
              <a:rPr lang="en-GB" sz="2700" b="1" dirty="0" err="1">
                <a:effectLst/>
                <a:latin typeface="Times New Roman" panose="02020603050405020304" pitchFamily="18" charset="0"/>
                <a:ea typeface="Times New Roman" panose="02020603050405020304" pitchFamily="18" charset="0"/>
              </a:rPr>
              <a:t>nforcement</a:t>
            </a:r>
            <a:r>
              <a:rPr lang="en-GB" sz="2700" b="1" dirty="0">
                <a:effectLst/>
                <a:latin typeface="Times New Roman" panose="02020603050405020304" pitchFamily="18" charset="0"/>
                <a:ea typeface="Times New Roman" panose="02020603050405020304" pitchFamily="18" charset="0"/>
              </a:rPr>
              <a:t> under the PIL Code</a:t>
            </a:r>
            <a:r>
              <a:rPr lang="tr-TR" sz="2700" b="1" dirty="0">
                <a:effectLst/>
                <a:latin typeface="Times New Roman" panose="02020603050405020304" pitchFamily="18" charset="0"/>
                <a:ea typeface="Times New Roman" panose="02020603050405020304" pitchFamily="18" charset="0"/>
              </a:rPr>
              <a:t> (2)</a:t>
            </a:r>
            <a:br>
              <a:rPr lang="tr-TR" sz="1800" b="1" dirty="0">
                <a:effectLst/>
                <a:latin typeface="Times New Roman" panose="02020603050405020304" pitchFamily="18" charset="0"/>
                <a:ea typeface="Times New Roman" panose="02020603050405020304" pitchFamily="18" charset="0"/>
              </a:rPr>
            </a:br>
            <a:endParaRPr lang="tr-TR"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p:txBody>
          <a:bodyPr>
            <a:normAutofit fontScale="77500" lnSpcReduction="20000"/>
          </a:bodyPr>
          <a:lstStyle/>
          <a:p>
            <a:pPr marL="0" indent="0">
              <a:buNone/>
            </a:pPr>
            <a:endParaRPr lang="tr-TR" altLang="tr-TR" i="1" dirty="0"/>
          </a:p>
          <a:p>
            <a:r>
              <a:rPr lang="en-GB"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Conditions of recognition and enforcement</a:t>
            </a:r>
            <a:r>
              <a:rPr lang="tr-TR"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 5</a:t>
            </a:r>
            <a:r>
              <a:rPr lang="tr-TR"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4</a:t>
            </a:r>
            <a:r>
              <a:rPr lang="en-GB"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of the PIL Code)</a:t>
            </a:r>
            <a:endParaRPr lang="tr-TR"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tr-TR"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Reciprocity</a:t>
            </a:r>
            <a:endParaRPr lang="en-US"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US" b="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In practice: How to ensure the existence of reciprocity?</a:t>
            </a:r>
          </a:p>
          <a:p>
            <a:pPr marL="0" indent="0">
              <a:buNone/>
            </a:pPr>
            <a:endParaRPr lang="tr-TR" b="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buFontTx/>
              <a:buChar char="-"/>
            </a:pPr>
            <a:r>
              <a:rPr lang="tr-TR"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Exclusive jurisdiction</a:t>
            </a:r>
            <a:endParaRPr lang="en-US"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US" b="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 divorce decree involving a  decision as to the division of immoveable property</a:t>
            </a:r>
            <a:endParaRPr lang="en-US" b="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buFontTx/>
              <a:buChar char="-"/>
            </a:pPr>
            <a:endParaRPr lang="en-US" b="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buFontTx/>
              <a:buChar char="-"/>
            </a:pPr>
            <a:r>
              <a:rPr lang="tr-TR"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Exorbitant jurisdiction</a:t>
            </a:r>
            <a:r>
              <a:rPr lang="en-US"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(by the defendant)</a:t>
            </a:r>
            <a:endParaRPr lang="tr-TR"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buFontTx/>
              <a:buChar char="-"/>
            </a:pPr>
            <a:r>
              <a:rPr lang="tr-TR"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b="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Procedural rights of the defendant</a:t>
            </a:r>
            <a:r>
              <a:rPr lang="en-US" b="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(by the defendant)</a:t>
            </a:r>
          </a:p>
          <a:p>
            <a:pPr>
              <a:buFontTx/>
              <a:buChar char="-"/>
            </a:pPr>
            <a:endParaRPr lang="en-US" b="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buFontTx/>
              <a:buChar char="-"/>
            </a:pPr>
            <a:r>
              <a:rPr lang="tr-TR" b="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Public policy</a:t>
            </a:r>
            <a:endParaRPr lang="en-US" b="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buFontTx/>
              <a:buChar char="-"/>
            </a:pPr>
            <a:endParaRPr lang="tr-TR" sz="2400" b="0" i="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tr-TR" sz="2400" b="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tr-TR" altLang="tr-TR" i="1" dirty="0"/>
          </a:p>
          <a:p>
            <a:endParaRPr lang="tr-TR" dirty="0"/>
          </a:p>
        </p:txBody>
      </p:sp>
    </p:spTree>
    <p:extLst>
      <p:ext uri="{BB962C8B-B14F-4D97-AF65-F5344CB8AC3E}">
        <p14:creationId xmlns:p14="http://schemas.microsoft.com/office/powerpoint/2010/main" val="3130944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r>
              <a:rPr lang="tr-TR" dirty="0"/>
              <a:t>			</a:t>
            </a:r>
            <a:br>
              <a:rPr lang="tr-TR" dirty="0"/>
            </a:br>
            <a:r>
              <a:rPr lang="en-US" dirty="0"/>
              <a:t> </a:t>
            </a:r>
            <a:r>
              <a:rPr lang="en-US" b="0" dirty="0"/>
              <a:t>What is </a:t>
            </a:r>
            <a:r>
              <a:rPr lang="tr-TR" sz="2700" b="0" dirty="0">
                <a:effectLst/>
                <a:latin typeface="Times New Roman" panose="02020603050405020304" pitchFamily="18" charset="0"/>
                <a:ea typeface="Times New Roman" panose="02020603050405020304" pitchFamily="18" charset="0"/>
              </a:rPr>
              <a:t>PUBLIC POLICY</a:t>
            </a:r>
            <a:endParaRPr lang="tr-TR" b="0"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a:xfrm>
            <a:off x="527381" y="1258957"/>
            <a:ext cx="10972800" cy="5393633"/>
          </a:xfrm>
        </p:spPr>
        <p:txBody>
          <a:bodyPr>
            <a:normAutofit/>
          </a:bodyPr>
          <a:lstStyle/>
          <a:p>
            <a:pPr marL="0" indent="0">
              <a:buNone/>
            </a:pPr>
            <a:endParaRPr lang="tr-TR" altLang="tr-TR" i="1" dirty="0">
              <a:latin typeface="Times New Roman" panose="02020603050405020304" pitchFamily="18" charset="0"/>
              <a:cs typeface="Times New Roman" panose="02020603050405020304" pitchFamily="18" charset="0"/>
            </a:endParaRPr>
          </a:p>
          <a:p>
            <a:pPr>
              <a:lnSpc>
                <a:spcPct val="120000"/>
              </a:lnSpc>
            </a:pPr>
            <a:r>
              <a:rPr lang="en-US" sz="2600" b="0" dirty="0">
                <a:solidFill>
                  <a:schemeClr val="tx1"/>
                </a:solidFill>
                <a:latin typeface="Times New Roman" panose="02020603050405020304" pitchFamily="18" charset="0"/>
                <a:cs typeface="Times New Roman" panose="02020603050405020304" pitchFamily="18" charset="0"/>
              </a:rPr>
              <a:t>manifestly incompatible with the fundamental principles of Turkish law, human rights and ethics of Turkish society</a:t>
            </a:r>
          </a:p>
          <a:p>
            <a:pPr>
              <a:lnSpc>
                <a:spcPct val="120000"/>
              </a:lnSpc>
            </a:pPr>
            <a:r>
              <a:rPr lang="en-US" sz="2600" b="0" dirty="0">
                <a:solidFill>
                  <a:schemeClr val="tx1"/>
                </a:solidFill>
                <a:latin typeface="Times New Roman" panose="02020603050405020304" pitchFamily="18" charset="0"/>
                <a:cs typeface="Times New Roman" panose="02020603050405020304" pitchFamily="18" charset="0"/>
              </a:rPr>
              <a:t>violation of the rights of </a:t>
            </a:r>
            <a:r>
              <a:rPr lang="en-US" sz="2600" b="0" dirty="0" err="1">
                <a:solidFill>
                  <a:schemeClr val="tx1"/>
                </a:solidFill>
                <a:latin typeface="Times New Roman" panose="02020603050405020304" pitchFamily="18" charset="0"/>
                <a:cs typeface="Times New Roman" panose="02020603050405020304" pitchFamily="18" charset="0"/>
              </a:rPr>
              <a:t>defence</a:t>
            </a:r>
            <a:r>
              <a:rPr lang="en-US" sz="2600" b="0" dirty="0">
                <a:solidFill>
                  <a:schemeClr val="tx1"/>
                </a:solidFill>
                <a:latin typeface="Times New Roman" panose="02020603050405020304" pitchFamily="18" charset="0"/>
                <a:cs typeface="Times New Roman" panose="02020603050405020304" pitchFamily="18" charset="0"/>
              </a:rPr>
              <a:t> </a:t>
            </a:r>
          </a:p>
          <a:p>
            <a:pPr>
              <a:lnSpc>
                <a:spcPct val="120000"/>
              </a:lnSpc>
            </a:pPr>
            <a:r>
              <a:rPr lang="en-US" sz="2600" b="0" dirty="0">
                <a:solidFill>
                  <a:schemeClr val="tx1"/>
                </a:solidFill>
                <a:latin typeface="Times New Roman" panose="02020603050405020304" pitchFamily="18" charset="0"/>
                <a:cs typeface="Times New Roman" panose="02020603050405020304" pitchFamily="18" charset="0"/>
              </a:rPr>
              <a:t>different substantial law rule </a:t>
            </a:r>
          </a:p>
          <a:p>
            <a:pPr>
              <a:lnSpc>
                <a:spcPct val="120000"/>
              </a:lnSpc>
            </a:pPr>
            <a:r>
              <a:rPr lang="en-US" sz="2600" b="0" dirty="0">
                <a:solidFill>
                  <a:schemeClr val="tx1"/>
                </a:solidFill>
                <a:latin typeface="Times New Roman" panose="02020603050405020304" pitchFamily="18" charset="0"/>
                <a:cs typeface="Times New Roman" panose="02020603050405020304" pitchFamily="18" charset="0"/>
              </a:rPr>
              <a:t>wrong application of Turkish substantial law</a:t>
            </a:r>
          </a:p>
          <a:p>
            <a:pPr>
              <a:lnSpc>
                <a:spcPct val="120000"/>
              </a:lnSpc>
            </a:pPr>
            <a:r>
              <a:rPr lang="en-US" sz="2600" b="0" dirty="0">
                <a:solidFill>
                  <a:schemeClr val="tx1"/>
                </a:solidFill>
                <a:latin typeface="Times New Roman" panose="02020603050405020304" pitchFamily="18" charset="0"/>
                <a:cs typeface="Times New Roman" panose="02020603050405020304" pitchFamily="18" charset="0"/>
              </a:rPr>
              <a:t>In the context of foreign divorce decisions: religious rules</a:t>
            </a:r>
            <a:endParaRPr lang="en-GB" sz="2600" dirty="0">
              <a:latin typeface="Times New Roman" panose="02020603050405020304" pitchFamily="18" charset="0"/>
              <a:cs typeface="Times New Roman" panose="02020603050405020304" pitchFamily="18" charset="0"/>
            </a:endParaRPr>
          </a:p>
          <a:p>
            <a:endParaRPr lang="tr-TR" altLang="tr-TR" i="1"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9227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r>
              <a:rPr lang="tr-TR" dirty="0"/>
              <a:t>			</a:t>
            </a:r>
            <a:br>
              <a:rPr lang="tr-TR" dirty="0"/>
            </a:br>
            <a:r>
              <a:rPr lang="en-US" b="0" dirty="0"/>
              <a:t>Case: </a:t>
            </a:r>
            <a:r>
              <a:rPr lang="tr-TR" sz="2700" b="0" dirty="0">
                <a:effectLst/>
                <a:latin typeface="Times New Roman" panose="02020603050405020304" pitchFamily="18" charset="0"/>
                <a:ea typeface="Times New Roman" panose="02020603050405020304" pitchFamily="18" charset="0"/>
              </a:rPr>
              <a:t>PUBLIC POLICY</a:t>
            </a:r>
            <a:endParaRPr lang="tr-TR" b="0"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a:xfrm>
            <a:off x="527381" y="1258957"/>
            <a:ext cx="10972800" cy="5393633"/>
          </a:xfrm>
        </p:spPr>
        <p:txBody>
          <a:bodyPr>
            <a:normAutofit/>
          </a:bodyPr>
          <a:lstStyle/>
          <a:p>
            <a:pPr marL="0" indent="0">
              <a:buNone/>
            </a:pPr>
            <a:endParaRPr lang="tr-TR" altLang="tr-TR" b="0" i="1" dirty="0">
              <a:solidFill>
                <a:schemeClr val="tx1"/>
              </a:solidFill>
              <a:latin typeface="Times New Roman" panose="02020603050405020304" pitchFamily="18" charset="0"/>
              <a:cs typeface="Times New Roman" panose="02020603050405020304" pitchFamily="18" charset="0"/>
            </a:endParaRPr>
          </a:p>
          <a:p>
            <a:r>
              <a:rPr lang="en-GB" sz="2800" b="0" dirty="0">
                <a:solidFill>
                  <a:schemeClr val="tx1"/>
                </a:solidFill>
                <a:latin typeface="Times New Roman" panose="02020603050405020304" pitchFamily="18" charset="0"/>
                <a:cs typeface="Times New Roman" panose="02020603050405020304" pitchFamily="18" charset="0"/>
              </a:rPr>
              <a:t>In the present case, the divorce of the parties was not decided by the foreign court, but the man was authorized by the foreign court to divorce by applying to the notary public for a period of three months. The claimant man applied to the notary public, and the notary public issued a divorce certificate. In this case, there is no divorce decision made by the foreign court. The decision of the foreign court which is not on the divorce of the parties, but on the </a:t>
            </a:r>
            <a:r>
              <a:rPr lang="en-GB" sz="2800" b="0" u="sng" dirty="0">
                <a:solidFill>
                  <a:schemeClr val="tx1"/>
                </a:solidFill>
                <a:latin typeface="Times New Roman" panose="02020603050405020304" pitchFamily="18" charset="0"/>
                <a:cs typeface="Times New Roman" panose="02020603050405020304" pitchFamily="18" charset="0"/>
              </a:rPr>
              <a:t>authorization of the man for divorce by unilateral declaration of will through applying to the notary public for a period of three months, which disregards the will of the woman, is clearly contrary to the Turkish public order. </a:t>
            </a:r>
            <a:r>
              <a:rPr lang="en-GB" sz="2800" b="0" dirty="0">
                <a:solidFill>
                  <a:schemeClr val="tx1"/>
                </a:solidFill>
                <a:latin typeface="Times New Roman" panose="02020603050405020304" pitchFamily="18" charset="0"/>
                <a:cs typeface="Times New Roman" panose="02020603050405020304" pitchFamily="18" charset="0"/>
              </a:rPr>
              <a:t>Therefore, it is not possible to decide the recognition of the foreign court decision (2. HD., E. 2018/3127 K. 2018/15305 T. 25.12.2018). </a:t>
            </a:r>
          </a:p>
          <a:p>
            <a:endParaRPr lang="tr-TR" altLang="tr-TR" i="1"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871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
        <p:cNvGrpSpPr/>
        <p:nvPr/>
      </p:nvGrpSpPr>
      <p:grpSpPr>
        <a:xfrm>
          <a:off x="0" y="0"/>
          <a:ext cx="0" cy="0"/>
          <a:chOff x="0" y="0"/>
          <a:chExt cx="0" cy="0"/>
        </a:xfrm>
      </p:grpSpPr>
      <p:sp>
        <p:nvSpPr>
          <p:cNvPr id="25" name="Google Shape;25;p8"/>
          <p:cNvSpPr/>
          <p:nvPr/>
        </p:nvSpPr>
        <p:spPr>
          <a:xfrm>
            <a:off x="1558846" y="2215827"/>
            <a:ext cx="9427206" cy="1786330"/>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a:spcBef>
                <a:spcPts val="600"/>
              </a:spcBef>
            </a:pPr>
            <a:r>
              <a:rPr lang="en-GB" sz="3600" dirty="0">
                <a:effectLst/>
                <a:latin typeface="Times New Roman" panose="02020603050405020304" pitchFamily="18" charset="0"/>
                <a:ea typeface="Calibri" panose="020F0502020204030204" pitchFamily="34" charset="0"/>
                <a:cs typeface="Times New Roman" panose="02020603050405020304" pitchFamily="18" charset="0"/>
              </a:rPr>
              <a:t>Recognition under Article 27/A of the Law on Civil Registry Services</a:t>
            </a:r>
            <a:endParaRPr lang="tr-TR" sz="36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5077326"/>
      </p:ext>
    </p:extLst>
  </p:cSld>
  <p:clrMapOvr>
    <a:masterClrMapping/>
  </p:clrMapOvr>
  <mc:AlternateContent xmlns:mc="http://schemas.openxmlformats.org/markup-compatibility/2006" xmlns:p14="http://schemas.microsoft.com/office/powerpoint/2010/main">
    <mc:Choice Requires="p14">
      <p:transition p14:dur="400">
        <p:fade thruBlk="1"/>
      </p:transition>
    </mc:Choice>
    <mc:Fallback xmlns="">
      <p:transition>
        <p:fade thruBlk="1"/>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r>
              <a:rPr lang="tr-TR" dirty="0"/>
              <a:t>			</a:t>
            </a:r>
            <a:br>
              <a:rPr lang="tr-TR" dirty="0"/>
            </a:br>
            <a:r>
              <a:rPr lang="en-GB" sz="2200" dirty="0">
                <a:effectLst/>
                <a:latin typeface="Times New Roman" panose="02020603050405020304" pitchFamily="18" charset="0"/>
                <a:ea typeface="Calibri" panose="020F0502020204030204" pitchFamily="34" charset="0"/>
                <a:cs typeface="Times New Roman" panose="02020603050405020304" pitchFamily="18" charset="0"/>
              </a:rPr>
              <a:t>Recognition under Article 27/A of the Law on Civil Registry Services </a:t>
            </a:r>
            <a:br>
              <a:rPr lang="tr-TR" sz="22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tr-TR" sz="2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p:txBody>
          <a:bodyPr/>
          <a:lstStyle/>
          <a:p>
            <a:pPr marL="0" indent="0">
              <a:buNone/>
            </a:pPr>
            <a:endParaRPr lang="tr-TR" altLang="tr-TR" i="1" dirty="0"/>
          </a:p>
          <a:p>
            <a:r>
              <a:rPr lang="en-GB"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Conditions of recognition</a:t>
            </a:r>
            <a:endParaRPr lang="tr-TR"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tr-TR" altLang="tr-TR" b="0" i="1" dirty="0">
                <a:solidFill>
                  <a:schemeClr val="tx1"/>
                </a:solidFill>
                <a:latin typeface="Times New Roman" panose="02020603050405020304" pitchFamily="18" charset="0"/>
                <a:cs typeface="Times New Roman" panose="02020603050405020304" pitchFamily="18" charset="0"/>
              </a:rPr>
              <a:t>- </a:t>
            </a: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foreign decision shall only be on the following matters: divorce, annulment or nullity of marriage or a declaratory action to show the existence or non-existence of marriage</a:t>
            </a:r>
            <a:endParaRPr lang="tr-TR" sz="24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tr-TR"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t>
            </a: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he foreign decision shall be rendered by an </a:t>
            </a:r>
            <a:r>
              <a:rPr lang="tr-TR" sz="2400" b="0" u="sng"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authorized</a:t>
            </a:r>
            <a:r>
              <a:rPr lang="tr-TR" sz="2400" b="0"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400" b="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administrative</a:t>
            </a: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or judicial authority</a:t>
            </a:r>
            <a:endParaRPr lang="tr-TR"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foreign divorce decision shall be final</a:t>
            </a:r>
            <a:endParaRPr lang="tr-TR" sz="24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foreign divorce decision shall not be manifestly contrary to </a:t>
            </a:r>
            <a:r>
              <a:rPr lang="en-GB" sz="2400" b="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Turkish public policy</a:t>
            </a:r>
            <a:endParaRPr lang="tr-TR" altLang="tr-TR" sz="2400" b="0" i="1" dirty="0">
              <a:solidFill>
                <a:srgbClr val="FF0000"/>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67526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r>
              <a:rPr lang="tr-TR" dirty="0"/>
              <a:t>			</a:t>
            </a:r>
            <a:br>
              <a:rPr lang="tr-TR" dirty="0"/>
            </a:br>
            <a:r>
              <a:rPr lang="en-GB" sz="2200" dirty="0">
                <a:effectLst/>
                <a:latin typeface="Times New Roman" panose="02020603050405020304" pitchFamily="18" charset="0"/>
                <a:ea typeface="Calibri" panose="020F0502020204030204" pitchFamily="34" charset="0"/>
                <a:cs typeface="Times New Roman" panose="02020603050405020304" pitchFamily="18" charset="0"/>
              </a:rPr>
              <a:t>Recognition under Article 27/A of the Law on Civil Registry Services </a:t>
            </a:r>
            <a:br>
              <a:rPr lang="tr-TR" sz="22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tr-TR" sz="2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a:xfrm>
            <a:off x="527381" y="1495326"/>
            <a:ext cx="10972800" cy="5064500"/>
          </a:xfrm>
        </p:spPr>
        <p:txBody>
          <a:bodyPr>
            <a:noAutofit/>
          </a:bodyPr>
          <a:lstStyle/>
          <a:p>
            <a:r>
              <a:rPr lang="tr-TR" sz="2400" b="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Procedure</a:t>
            </a:r>
            <a:endParaRPr lang="tr-TR"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tr-TR" altLang="tr-TR" sz="2400" b="0" i="1" dirty="0">
                <a:solidFill>
                  <a:schemeClr val="tx1"/>
                </a:solidFill>
                <a:latin typeface="Times New Roman" panose="02020603050405020304" pitchFamily="18" charset="0"/>
                <a:cs typeface="Times New Roman" panose="02020603050405020304" pitchFamily="18" charset="0"/>
              </a:rPr>
              <a:t>-</a:t>
            </a:r>
            <a:r>
              <a:rPr lang="tr-TR" altLang="tr-TR" sz="2400" b="0" dirty="0">
                <a:solidFill>
                  <a:schemeClr val="tx1"/>
                </a:solidFill>
                <a:latin typeface="Times New Roman" panose="02020603050405020304" pitchFamily="18" charset="0"/>
                <a:cs typeface="Times New Roman" panose="02020603050405020304" pitchFamily="18" charset="0"/>
              </a:rPr>
              <a:t>t</a:t>
            </a: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he parties, their legal representatives or attorneys shall apply to the civil registrar </a:t>
            </a:r>
            <a:r>
              <a:rPr lang="tr-TR" sz="24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together or there shall not be more than 90 days between the separate applications of each party or their representatives.</a:t>
            </a:r>
            <a:endParaRPr lang="tr-TR"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GB" sz="1800" dirty="0">
                <a:latin typeface="Times New Roman" panose="02020603050405020304" pitchFamily="18" charset="0"/>
                <a:ea typeface="Calibri" panose="020F0502020204030204" pitchFamily="34" charset="0"/>
                <a:cs typeface="Times New Roman" panose="02020603050405020304" pitchFamily="18" charset="0"/>
              </a:rPr>
              <a:t>-t</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here shall not be any ongoing legal proceedings or dismissed claims related to the decision that is subjected to recognition.</a:t>
            </a:r>
            <a:endParaRPr lang="tr-TR"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Turkish consular representatives in the foreign state where the divorce decision was made or to the directorate of civil registration and nationality as determined by the Ministry of Interior Affairs. In case where the residential address cannot be detected, the request shall be made to one of the following provinces in Turkey: Adana, Ankara, Antalya, Bursa, </a:t>
            </a:r>
            <a:r>
              <a:rPr lang="en-GB" sz="2400" b="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Diyarbakır</a:t>
            </a: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Erzurum, Gaziantep, İstanbul, İzmir, Kayseri, Konya, </a:t>
            </a:r>
            <a:r>
              <a:rPr lang="en-GB" sz="2400" b="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Kahramanmaraş</a:t>
            </a: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Samsun, </a:t>
            </a:r>
            <a:r>
              <a:rPr lang="en-GB" sz="2400" b="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Siirt</a:t>
            </a: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Sivas, Trabzon, </a:t>
            </a:r>
            <a:r>
              <a:rPr lang="en-GB" sz="2400" b="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Şanlıurfa</a:t>
            </a: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or Van</a:t>
            </a:r>
            <a:endParaRPr lang="tr-TR"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tr-TR" sz="2400" b="0" dirty="0" err="1">
                <a:solidFill>
                  <a:schemeClr val="tx1"/>
                </a:solidFill>
                <a:latin typeface="Times New Roman" panose="02020603050405020304" pitchFamily="18" charset="0"/>
                <a:cs typeface="Times New Roman" panose="02020603050405020304" pitchFamily="18" charset="0"/>
              </a:rPr>
              <a:t>What</a:t>
            </a:r>
            <a:r>
              <a:rPr lang="tr-TR" sz="2400" b="0" dirty="0">
                <a:solidFill>
                  <a:schemeClr val="tx1"/>
                </a:solidFill>
                <a:latin typeface="Times New Roman" panose="02020603050405020304" pitchFamily="18" charset="0"/>
                <a:cs typeface="Times New Roman" panose="02020603050405020304" pitchFamily="18" charset="0"/>
              </a:rPr>
              <a:t> </a:t>
            </a:r>
            <a:r>
              <a:rPr lang="tr-TR" sz="2400" b="0" dirty="0" err="1">
                <a:solidFill>
                  <a:schemeClr val="tx1"/>
                </a:solidFill>
                <a:latin typeface="Times New Roman" panose="02020603050405020304" pitchFamily="18" charset="0"/>
                <a:cs typeface="Times New Roman" panose="02020603050405020304" pitchFamily="18" charset="0"/>
              </a:rPr>
              <a:t>if</a:t>
            </a:r>
            <a:r>
              <a:rPr lang="tr-TR" sz="2400" b="0" dirty="0">
                <a:solidFill>
                  <a:schemeClr val="tx1"/>
                </a:solidFill>
                <a:latin typeface="Times New Roman" panose="02020603050405020304" pitchFamily="18" charset="0"/>
                <a:cs typeface="Times New Roman" panose="02020603050405020304" pitchFamily="18" charset="0"/>
              </a:rPr>
              <a:t> </a:t>
            </a: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registration request is denied</a:t>
            </a:r>
            <a:r>
              <a:rPr lang="tr-TR"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tr-TR" sz="2400" b="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2289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
        <p:cNvGrpSpPr/>
        <p:nvPr/>
      </p:nvGrpSpPr>
      <p:grpSpPr>
        <a:xfrm>
          <a:off x="0" y="0"/>
          <a:ext cx="0" cy="0"/>
          <a:chOff x="0" y="0"/>
          <a:chExt cx="0" cy="0"/>
        </a:xfrm>
      </p:grpSpPr>
      <p:sp>
        <p:nvSpPr>
          <p:cNvPr id="25" name="Google Shape;25;p8"/>
          <p:cNvSpPr/>
          <p:nvPr/>
        </p:nvSpPr>
        <p:spPr>
          <a:xfrm>
            <a:off x="1558846" y="2215827"/>
            <a:ext cx="9427206" cy="1786330"/>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algn="ctr">
              <a:spcBef>
                <a:spcPts val="600"/>
              </a:spcBef>
            </a:pPr>
            <a:endParaRPr lang="tr-TR" sz="3600" b="1" kern="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Bef>
                <a:spcPts val="600"/>
              </a:spcBef>
            </a:pPr>
            <a:r>
              <a:rPr lang="tr-TR" sz="3600" b="1" kern="0" dirty="0" err="1">
                <a:latin typeface="Times New Roman" panose="02020603050405020304" pitchFamily="18" charset="0"/>
                <a:ea typeface="Times New Roman" panose="02020603050405020304" pitchFamily="18" charset="0"/>
                <a:cs typeface="Times New Roman" panose="02020603050405020304" pitchFamily="18" charset="0"/>
              </a:rPr>
              <a:t>Thank</a:t>
            </a:r>
            <a:r>
              <a:rPr lang="tr-TR" sz="3600" b="1" kern="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600" b="1" kern="0" dirty="0" err="1">
                <a:latin typeface="Times New Roman" panose="02020603050405020304" pitchFamily="18" charset="0"/>
                <a:ea typeface="Times New Roman" panose="02020603050405020304" pitchFamily="18" charset="0"/>
                <a:cs typeface="Times New Roman" panose="02020603050405020304" pitchFamily="18" charset="0"/>
              </a:rPr>
              <a:t>you</a:t>
            </a:r>
            <a:endParaRPr lang="tr-TR" sz="36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6" name="Google Shape;26;p8"/>
          <p:cNvSpPr txBox="1"/>
          <p:nvPr/>
        </p:nvSpPr>
        <p:spPr>
          <a:xfrm>
            <a:off x="7601237" y="5047185"/>
            <a:ext cx="4104456" cy="1164210"/>
          </a:xfrm>
          <a:prstGeom prst="rect">
            <a:avLst/>
          </a:prstGeom>
          <a:noFill/>
          <a:ln>
            <a:noFill/>
          </a:ln>
        </p:spPr>
        <p:txBody>
          <a:bodyPr spcFirstLastPara="1" wrap="square" lIns="91425" tIns="45700" rIns="91425" bIns="45700" anchor="t" anchorCtr="0">
            <a:noAutofit/>
          </a:bodyPr>
          <a:lstStyle/>
          <a:p>
            <a:pPr algn="ctr"/>
            <a:endParaRPr sz="2000" dirty="0">
              <a:solidFill>
                <a:schemeClr val="dk1"/>
              </a:solidFill>
              <a:latin typeface="Times New Roman"/>
              <a:ea typeface="Times New Roman"/>
              <a:cs typeface="Times New Roman"/>
              <a:sym typeface="Times New Roman"/>
            </a:endParaRPr>
          </a:p>
          <a:p>
            <a:pPr algn="ctr"/>
            <a:r>
              <a:rPr lang="tr-TR" sz="2000" b="1" dirty="0">
                <a:solidFill>
                  <a:schemeClr val="dk1"/>
                </a:solidFill>
                <a:latin typeface="Times New Roman" panose="02020603050405020304" pitchFamily="18" charset="0"/>
                <a:ea typeface="Times New Roman"/>
                <a:cs typeface="Times New Roman" panose="02020603050405020304" pitchFamily="18" charset="0"/>
                <a:sym typeface="Times New Roman"/>
              </a:rPr>
              <a:t>Prof. Dr. Z. Derya TARMAN</a:t>
            </a:r>
            <a:endParaRPr sz="20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algn="ctr"/>
            <a:r>
              <a:rPr lang="tr-TR" sz="2000" b="1" dirty="0">
                <a:solidFill>
                  <a:schemeClr val="dk1"/>
                </a:solidFill>
                <a:latin typeface="Times New Roman" panose="02020603050405020304" pitchFamily="18" charset="0"/>
                <a:ea typeface="Times New Roman"/>
                <a:cs typeface="Times New Roman" panose="02020603050405020304" pitchFamily="18" charset="0"/>
                <a:sym typeface="Times New Roman"/>
              </a:rPr>
              <a:t>Koç University Law School</a:t>
            </a:r>
          </a:p>
          <a:p>
            <a:pPr algn="ctr"/>
            <a:r>
              <a:rPr lang="tr-TR" sz="2000" b="1" dirty="0">
                <a:solidFill>
                  <a:schemeClr val="dk1"/>
                </a:solidFill>
                <a:latin typeface="Times New Roman" panose="02020603050405020304" pitchFamily="18" charset="0"/>
                <a:ea typeface="Times New Roman"/>
                <a:cs typeface="Times New Roman" panose="02020603050405020304" pitchFamily="18" charset="0"/>
                <a:sym typeface="Times New Roman"/>
              </a:rPr>
              <a:t>ztarman@ku.edu.tr</a:t>
            </a:r>
            <a:endParaRPr sz="20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algn="ctr"/>
            <a:endParaRPr sz="2000"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227681499"/>
      </p:ext>
    </p:extLst>
  </p:cSld>
  <p:clrMapOvr>
    <a:masterClrMapping/>
  </p:clrMapOvr>
  <mc:AlternateContent xmlns:mc="http://schemas.openxmlformats.org/markup-compatibility/2006" xmlns:p14="http://schemas.microsoft.com/office/powerpoint/2010/main">
    <mc:Choice Requires="p14">
      <p:transition p14:dur="400">
        <p:fade thruBlk="1"/>
      </p:transition>
    </mc:Choice>
    <mc:Fallback xmlns="">
      <p:transition>
        <p:fade thruBlk="1"/>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a:bodyPr>
          <a:lstStyle/>
          <a:p>
            <a:r>
              <a:rPr lang="tr-TR" dirty="0"/>
              <a:t>		</a:t>
            </a: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Legal </a:t>
            </a:r>
            <a:r>
              <a:rPr lang="tr-TR" sz="2800" dirty="0">
                <a:effectLst/>
                <a:latin typeface="Times New Roman" panose="02020603050405020304" pitchFamily="18" charset="0"/>
                <a:ea typeface="Calibri" panose="020F0502020204030204" pitchFamily="34" charset="0"/>
                <a:cs typeface="Times New Roman" panose="02020603050405020304" pitchFamily="18" charset="0"/>
              </a:rPr>
              <a:t>S</a:t>
            </a:r>
            <a:r>
              <a:rPr lang="en-GB" sz="2700" dirty="0" err="1">
                <a:effectLst/>
                <a:latin typeface="Times New Roman" panose="02020603050405020304" pitchFamily="18" charset="0"/>
                <a:ea typeface="Calibri" panose="020F0502020204030204" pitchFamily="34" charset="0"/>
                <a:cs typeface="Times New Roman" panose="02020603050405020304" pitchFamily="18" charset="0"/>
              </a:rPr>
              <a:t>ources</a:t>
            </a: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800" dirty="0">
                <a:effectLst/>
                <a:latin typeface="Times New Roman" panose="02020603050405020304" pitchFamily="18" charset="0"/>
                <a:ea typeface="Calibri" panose="020F0502020204030204" pitchFamily="34" charset="0"/>
                <a:cs typeface="Times New Roman" panose="02020603050405020304" pitchFamily="18" charset="0"/>
              </a:rPr>
              <a:t>R</a:t>
            </a:r>
            <a:r>
              <a:rPr lang="en-GB" sz="2800" dirty="0" err="1">
                <a:effectLst/>
                <a:latin typeface="Times New Roman" panose="02020603050405020304" pitchFamily="18" charset="0"/>
                <a:ea typeface="Calibri" panose="020F0502020204030204" pitchFamily="34" charset="0"/>
                <a:cs typeface="Times New Roman" panose="02020603050405020304" pitchFamily="18" charset="0"/>
              </a:rPr>
              <a:t>egulating</a:t>
            </a: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800" dirty="0">
                <a:latin typeface="Times New Roman" panose="02020603050405020304" pitchFamily="18" charset="0"/>
                <a:ea typeface="Calibri" panose="020F0502020204030204" pitchFamily="34" charset="0"/>
                <a:cs typeface="Times New Roman" panose="02020603050405020304" pitchFamily="18" charset="0"/>
              </a:rPr>
              <a:t>R</a:t>
            </a:r>
            <a:r>
              <a:rPr lang="en-GB" sz="2800" dirty="0" err="1">
                <a:effectLst/>
                <a:latin typeface="Times New Roman" panose="02020603050405020304" pitchFamily="18" charset="0"/>
                <a:ea typeface="Calibri" panose="020F0502020204030204" pitchFamily="34" charset="0"/>
                <a:cs typeface="Times New Roman" panose="02020603050405020304" pitchFamily="18" charset="0"/>
              </a:rPr>
              <a:t>ecognition</a:t>
            </a: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tr-TR" sz="2800" dirty="0">
                <a:effectLst/>
                <a:latin typeface="Times New Roman" panose="02020603050405020304" pitchFamily="18" charset="0"/>
                <a:ea typeface="Calibri" panose="020F0502020204030204" pitchFamily="34" charset="0"/>
                <a:cs typeface="Times New Roman" panose="02020603050405020304" pitchFamily="18" charset="0"/>
              </a:rPr>
              <a:t>E</a:t>
            </a:r>
            <a:r>
              <a:rPr lang="en-GB" sz="2800" dirty="0" err="1">
                <a:effectLst/>
                <a:latin typeface="Times New Roman" panose="02020603050405020304" pitchFamily="18" charset="0"/>
                <a:ea typeface="Calibri" panose="020F0502020204030204" pitchFamily="34" charset="0"/>
                <a:cs typeface="Times New Roman" panose="02020603050405020304" pitchFamily="18" charset="0"/>
              </a:rPr>
              <a:t>nforcement</a:t>
            </a: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p:txBody>
          <a:bodyPr>
            <a:normAutofit lnSpcReduction="10000"/>
          </a:bodyPr>
          <a:lstStyle/>
          <a:p>
            <a:pPr marL="0" indent="0">
              <a:buNone/>
            </a:pPr>
            <a:endParaRPr lang="tr-TR"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2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Private International Law and International Civil Procedure Code (PIL Code)</a:t>
            </a:r>
            <a:r>
              <a:rPr lang="tr-TR" sz="2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Article 50-59 </a:t>
            </a:r>
            <a:endParaRPr lang="tr-TR"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GB" sz="2400" b="0" dirty="0">
                <a:solidFill>
                  <a:schemeClr val="tx1"/>
                </a:solidFill>
                <a:effectLst/>
                <a:latin typeface="Times New Roman" panose="02020603050405020304" pitchFamily="18" charset="0"/>
                <a:ea typeface="Calibri" panose="020F0502020204030204" pitchFamily="34" charset="0"/>
              </a:rPr>
              <a:t>Law on Civil Registry Services and Regulation on Registration of Decisions rendered by administrative and judicial authorities to civil registry (Regulation)</a:t>
            </a:r>
          </a:p>
          <a:p>
            <a:pPr marL="0" indent="0">
              <a:buNone/>
            </a:pPr>
            <a:endParaRPr lang="tr-TR" sz="2400" b="0" dirty="0">
              <a:solidFill>
                <a:schemeClr val="tx1"/>
              </a:solidFill>
              <a:effectLst/>
              <a:latin typeface="Times New Roman" panose="02020603050405020304" pitchFamily="18" charset="0"/>
              <a:ea typeface="Calibri" panose="020F0502020204030204" pitchFamily="34" charset="0"/>
            </a:endParaRPr>
          </a:p>
          <a:p>
            <a:r>
              <a:rPr lang="tr-TR" sz="2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International Conventions</a:t>
            </a:r>
          </a:p>
          <a:p>
            <a:pPr marL="0" indent="0">
              <a:buNone/>
            </a:pPr>
            <a:r>
              <a:rPr lang="tr-TR" sz="2400" b="0" dirty="0">
                <a:solidFill>
                  <a:schemeClr val="tx1"/>
                </a:solidFill>
                <a:effectLst/>
                <a:latin typeface="Times New Roman" panose="02020603050405020304" pitchFamily="18" charset="0"/>
                <a:ea typeface="Calibri" panose="020F0502020204030204" pitchFamily="34" charset="0"/>
              </a:rPr>
              <a:t>- </a:t>
            </a:r>
            <a:r>
              <a:rPr lang="en-GB" sz="2400" b="0" dirty="0">
                <a:solidFill>
                  <a:schemeClr val="tx1"/>
                </a:solidFill>
                <a:effectLst/>
                <a:latin typeface="Times New Roman" panose="02020603050405020304" pitchFamily="18" charset="0"/>
                <a:ea typeface="Calibri" panose="020F0502020204030204" pitchFamily="34" charset="0"/>
              </a:rPr>
              <a:t>Convention on the Recognition of Decisions Relating to the Validity of Marriages, signed at Luxembourg on 8 September 1967</a:t>
            </a:r>
            <a:endParaRPr lang="tr-TR" sz="24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tr-TR" sz="2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Bilateral agreements</a:t>
            </a:r>
          </a:p>
          <a:p>
            <a:endParaRPr lang="tr-TR" dirty="0"/>
          </a:p>
        </p:txBody>
      </p:sp>
    </p:spTree>
    <p:extLst>
      <p:ext uri="{BB962C8B-B14F-4D97-AF65-F5344CB8AC3E}">
        <p14:creationId xmlns:p14="http://schemas.microsoft.com/office/powerpoint/2010/main" val="2446041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r>
              <a:rPr lang="tr-TR" dirty="0"/>
              <a:t>			</a:t>
            </a:r>
            <a:br>
              <a:rPr lang="tr-TR" dirty="0"/>
            </a:br>
            <a:r>
              <a:rPr lang="en-GB" sz="2700" b="1" dirty="0">
                <a:effectLst/>
                <a:latin typeface="Times New Roman" panose="02020603050405020304" pitchFamily="18" charset="0"/>
                <a:ea typeface="Times New Roman" panose="02020603050405020304" pitchFamily="18" charset="0"/>
              </a:rPr>
              <a:t>Recognition and </a:t>
            </a:r>
            <a:r>
              <a:rPr lang="tr-TR" sz="2700" b="1" dirty="0">
                <a:effectLst/>
                <a:latin typeface="Times New Roman" panose="02020603050405020304" pitchFamily="18" charset="0"/>
                <a:ea typeface="Times New Roman" panose="02020603050405020304" pitchFamily="18" charset="0"/>
              </a:rPr>
              <a:t>E</a:t>
            </a:r>
            <a:r>
              <a:rPr lang="en-GB" sz="2700" b="1" dirty="0" err="1">
                <a:effectLst/>
                <a:latin typeface="Times New Roman" panose="02020603050405020304" pitchFamily="18" charset="0"/>
                <a:ea typeface="Times New Roman" panose="02020603050405020304" pitchFamily="18" charset="0"/>
              </a:rPr>
              <a:t>nforcement</a:t>
            </a:r>
            <a:r>
              <a:rPr lang="en-GB" sz="2700" b="1" dirty="0">
                <a:effectLst/>
                <a:latin typeface="Times New Roman" panose="02020603050405020304" pitchFamily="18" charset="0"/>
                <a:ea typeface="Times New Roman" panose="02020603050405020304" pitchFamily="18" charset="0"/>
              </a:rPr>
              <a:t> under the PIL Code</a:t>
            </a:r>
            <a:r>
              <a:rPr lang="tr-TR" sz="2700" b="1" dirty="0">
                <a:effectLst/>
                <a:latin typeface="Times New Roman" panose="02020603050405020304" pitchFamily="18" charset="0"/>
                <a:ea typeface="Times New Roman" panose="02020603050405020304" pitchFamily="18" charset="0"/>
              </a:rPr>
              <a:t> (1)</a:t>
            </a:r>
            <a:br>
              <a:rPr lang="tr-TR" sz="1800" b="1" dirty="0">
                <a:effectLst/>
                <a:latin typeface="Times New Roman" panose="02020603050405020304" pitchFamily="18" charset="0"/>
                <a:ea typeface="Times New Roman" panose="02020603050405020304" pitchFamily="18" charset="0"/>
              </a:rPr>
            </a:br>
            <a:endParaRPr lang="tr-TR"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p:txBody>
          <a:bodyPr/>
          <a:lstStyle/>
          <a:p>
            <a:pPr marL="0" indent="0">
              <a:buNone/>
            </a:pPr>
            <a:endParaRPr lang="tr-TR" altLang="tr-TR" b="0" i="1" dirty="0">
              <a:solidFill>
                <a:schemeClr val="tx1"/>
              </a:solidFill>
              <a:latin typeface="Times New Roman" panose="02020603050405020304" pitchFamily="18" charset="0"/>
              <a:cs typeface="Times New Roman" panose="02020603050405020304" pitchFamily="18" charset="0"/>
            </a:endParaRPr>
          </a:p>
          <a:p>
            <a:r>
              <a:rPr lang="en-GB"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distinction between recognition and enforcement under Turkish law</a:t>
            </a:r>
            <a:endParaRPr lang="tr-TR"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tr-TR"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Prerequisites for recognition and enforcement (Art. 50 of the PIL Code)</a:t>
            </a:r>
            <a:endParaRPr lang="tr-TR"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foreign</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decision</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shall</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be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pertaining</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civil</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commercial</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matter</a:t>
            </a:r>
            <a:endParaRPr lang="tr-TR" sz="2400" b="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decision</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shall</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be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rendered</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by</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state</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court</a:t>
            </a:r>
            <a:endPar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decision</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400" b="0" i="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must</a:t>
            </a:r>
            <a:r>
              <a:rPr lang="tr-TR" sz="2400" b="0" i="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be final</a:t>
            </a:r>
            <a:endParaRPr lang="tr-TR" sz="2400" b="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tr-TR" sz="18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tr-TR" altLang="tr-TR" i="1" dirty="0"/>
          </a:p>
          <a:p>
            <a:endParaRPr lang="tr-TR" dirty="0"/>
          </a:p>
        </p:txBody>
      </p:sp>
    </p:spTree>
    <p:extLst>
      <p:ext uri="{BB962C8B-B14F-4D97-AF65-F5344CB8AC3E}">
        <p14:creationId xmlns:p14="http://schemas.microsoft.com/office/powerpoint/2010/main" val="2010542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
        <p:cNvGrpSpPr/>
        <p:nvPr/>
      </p:nvGrpSpPr>
      <p:grpSpPr>
        <a:xfrm>
          <a:off x="0" y="0"/>
          <a:ext cx="0" cy="0"/>
          <a:chOff x="0" y="0"/>
          <a:chExt cx="0" cy="0"/>
        </a:xfrm>
      </p:grpSpPr>
      <p:sp>
        <p:nvSpPr>
          <p:cNvPr id="25" name="Google Shape;25;p8"/>
          <p:cNvSpPr/>
          <p:nvPr/>
        </p:nvSpPr>
        <p:spPr>
          <a:xfrm>
            <a:off x="1558846" y="2215827"/>
            <a:ext cx="9427206" cy="1786330"/>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a:spcBef>
                <a:spcPts val="600"/>
              </a:spcBef>
            </a:pPr>
            <a:r>
              <a:rPr lang="en-GB" sz="3600" dirty="0">
                <a:effectLst/>
                <a:latin typeface="Times New Roman" panose="02020603050405020304" pitchFamily="18" charset="0"/>
                <a:ea typeface="Times New Roman" panose="02020603050405020304" pitchFamily="18" charset="0"/>
                <a:cs typeface="Times New Roman" panose="02020603050405020304" pitchFamily="18" charset="0"/>
              </a:rPr>
              <a:t>Procedure for recognition and enforcement before Turkish courts</a:t>
            </a:r>
            <a:endParaRPr lang="tr-TR" sz="36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7934724"/>
      </p:ext>
    </p:extLst>
  </p:cSld>
  <p:clrMapOvr>
    <a:masterClrMapping/>
  </p:clrMapOvr>
  <mc:AlternateContent xmlns:mc="http://schemas.openxmlformats.org/markup-compatibility/2006" xmlns:p14="http://schemas.microsoft.com/office/powerpoint/2010/main">
    <mc:Choice Requires="p14">
      <p:transition p14:dur="400">
        <p:fade thruBlk="1"/>
      </p:transition>
    </mc:Choice>
    <mc:Fallback xmlns="">
      <p:transition>
        <p:fade thruBlk="1"/>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r>
              <a:rPr lang="tr-TR" dirty="0"/>
              <a:t>			</a:t>
            </a:r>
            <a:br>
              <a:rPr lang="tr-TR" dirty="0"/>
            </a:br>
            <a:br>
              <a:rPr lang="tr-TR" dirty="0"/>
            </a:br>
            <a:r>
              <a:rPr lang="en-GB" sz="2800" i="1" dirty="0">
                <a:latin typeface="Times New Roman" panose="02020603050405020304" pitchFamily="18" charset="0"/>
              </a:rPr>
              <a:t>Jurisdiction and Venue</a:t>
            </a:r>
            <a:br>
              <a:rPr lang="tr-TR" sz="2800" i="1" dirty="0">
                <a:latin typeface="Times New Roman" panose="02020603050405020304" pitchFamily="18" charset="0"/>
              </a:rPr>
            </a:br>
            <a:r>
              <a:rPr lang="tr-TR" sz="2700" dirty="0">
                <a:effectLst/>
                <a:latin typeface="Times New Roman" panose="02020603050405020304" pitchFamily="18" charset="0"/>
                <a:ea typeface="Times New Roman" panose="02020603050405020304" pitchFamily="18" charset="0"/>
                <a:cs typeface="Times New Roman" panose="02020603050405020304" pitchFamily="18" charset="0"/>
              </a:rPr>
              <a:t>Art.51</a:t>
            </a:r>
            <a:br>
              <a:rPr lang="tr-TR" sz="27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tr-TR" sz="2700" dirty="0">
                <a:effectLst/>
                <a:latin typeface="Times New Roman" panose="02020603050405020304" pitchFamily="18" charset="0"/>
                <a:ea typeface="Times New Roman" panose="02020603050405020304" pitchFamily="18" charset="0"/>
              </a:rPr>
            </a:br>
            <a:endParaRPr lang="tr-TR" sz="2700"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p:txBody>
          <a:bodyPr/>
          <a:lstStyle/>
          <a:p>
            <a:endParaRPr lang="tr-TR"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(1) 	The basic court of first instance shall have jurisdiction regarding judgments of enforcement.</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 </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(2) 	These judgments may be demanded from the court of domicile in Tur­key of the person against whom enforcement is sought, if there is no such domi­cile, before the court of her/his habitual residence, and if she/he has no domi­cile or habitual residence in Turkey, before either one of the Ankara, İstan­bul or İzmir courts. </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r>
              <a:rPr lang="en-GB" sz="1800" dirty="0">
                <a:effectLst/>
                <a:latin typeface="Times New Roman" panose="02020603050405020304" pitchFamily="18" charset="0"/>
                <a:ea typeface="MS Mincho" panose="02020609040205080304" pitchFamily="49" charset="-128"/>
              </a:rPr>
              <a:t> </a:t>
            </a:r>
            <a:endParaRPr lang="tr-TR" sz="1800" dirty="0">
              <a:effectLst/>
              <a:latin typeface="Times New Roman" panose="02020603050405020304" pitchFamily="18" charset="0"/>
              <a:ea typeface="MS Mincho" panose="02020609040205080304" pitchFamily="49" charset="-128"/>
            </a:endParaRPr>
          </a:p>
          <a:p>
            <a:endParaRPr lang="tr-TR" altLang="tr-TR" i="1" dirty="0"/>
          </a:p>
          <a:p>
            <a:endParaRPr lang="tr-TR" dirty="0"/>
          </a:p>
        </p:txBody>
      </p:sp>
    </p:spTree>
    <p:extLst>
      <p:ext uri="{BB962C8B-B14F-4D97-AF65-F5344CB8AC3E}">
        <p14:creationId xmlns:p14="http://schemas.microsoft.com/office/powerpoint/2010/main" val="3972005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br>
              <a:rPr lang="tr-TR" sz="2800" b="1" i="1" dirty="0">
                <a:effectLst/>
                <a:latin typeface="Times New Roman" panose="02020603050405020304" pitchFamily="18" charset="0"/>
              </a:rPr>
            </a:br>
            <a:br>
              <a:rPr lang="tr-TR" sz="2800" b="1" i="1" dirty="0">
                <a:effectLst/>
                <a:latin typeface="Times New Roman" panose="02020603050405020304" pitchFamily="18" charset="0"/>
              </a:rPr>
            </a:br>
            <a:br>
              <a:rPr lang="tr-TR" sz="2800" b="1" i="1" dirty="0">
                <a:effectLst/>
                <a:latin typeface="Times New Roman" panose="02020603050405020304" pitchFamily="18" charset="0"/>
              </a:rPr>
            </a:br>
            <a:r>
              <a:rPr lang="en-GB" sz="2800" b="1" dirty="0">
                <a:effectLst/>
                <a:latin typeface="Times New Roman" panose="02020603050405020304" pitchFamily="18" charset="0"/>
              </a:rPr>
              <a:t>Demand for Enforcement</a:t>
            </a:r>
            <a:br>
              <a:rPr lang="tr-TR" sz="2800" b="1" dirty="0">
                <a:effectLst/>
                <a:latin typeface="Times New Roman" panose="02020603050405020304" pitchFamily="18" charset="0"/>
              </a:rPr>
            </a:br>
            <a:r>
              <a:rPr lang="en-GB" sz="2800" dirty="0">
                <a:effectLst/>
                <a:latin typeface="Times New Roman" panose="02020603050405020304" pitchFamily="18" charset="0"/>
                <a:ea typeface="MS Mincho" panose="02020609040205080304" pitchFamily="49" charset="-128"/>
              </a:rPr>
              <a:t>Article 52</a:t>
            </a:r>
            <a:br>
              <a:rPr lang="tr-TR" sz="2800" i="1" dirty="0">
                <a:effectLst/>
                <a:latin typeface="Times New Roman" panose="02020603050405020304" pitchFamily="18" charset="0"/>
                <a:ea typeface="MS Mincho" panose="02020609040205080304" pitchFamily="49" charset="-128"/>
              </a:rPr>
            </a:br>
            <a:br>
              <a:rPr lang="tr-TR" sz="27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tr-TR" sz="2700" dirty="0">
                <a:effectLst/>
                <a:latin typeface="Times New Roman" panose="02020603050405020304" pitchFamily="18" charset="0"/>
                <a:ea typeface="Times New Roman" panose="02020603050405020304" pitchFamily="18" charset="0"/>
              </a:rPr>
            </a:br>
            <a:endParaRPr lang="tr-TR" sz="2700"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p:txBody>
          <a:bodyPr>
            <a:normAutofit fontScale="92500" lnSpcReduction="10000"/>
          </a:bodyPr>
          <a:lstStyle/>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(1) 	Any person who has a </a:t>
            </a:r>
            <a:r>
              <a:rPr lang="en-GB" sz="2400" b="0" dirty="0">
                <a:solidFill>
                  <a:srgbClr val="FF0000"/>
                </a:solidFill>
                <a:effectLst/>
                <a:latin typeface="Times New Roman" panose="02020603050405020304" pitchFamily="18" charset="0"/>
                <a:ea typeface="Times New Roman" panose="02020603050405020304" pitchFamily="18" charset="0"/>
              </a:rPr>
              <a:t>legal interest </a:t>
            </a:r>
            <a:r>
              <a:rPr lang="en-GB" sz="2400" b="0" dirty="0">
                <a:solidFill>
                  <a:schemeClr val="tx1"/>
                </a:solidFill>
                <a:effectLst/>
                <a:latin typeface="Times New Roman" panose="02020603050405020304" pitchFamily="18" charset="0"/>
                <a:ea typeface="Times New Roman" panose="02020603050405020304" pitchFamily="18" charset="0"/>
              </a:rPr>
              <a:t>in the enforcement of a judgment may demand enforcement. Enforcement shall be demanded by peti­tion. Copies equal in number to the number of the opposing parties shall be attached to the petition. The petition shall cover the following issues:</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a) 	The first name, surname and address of the person demanding enforce­ment, of the opposing party and the legal representatives thereof, if any,</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b) 	The name of the state where the judgment subject to enforcement was given, the name of the court and the date, number and a sum­mary of the judgment,</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endParaRPr lang="tr-TR" sz="2400" b="0" dirty="0">
              <a:solidFill>
                <a:schemeClr val="tx1"/>
              </a:solidFill>
              <a:latin typeface="Times New Roman" panose="02020603050405020304" pitchFamily="18" charset="0"/>
              <a:ea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c) 	where partial enforcement is sought, that part of the judgment. </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MS Mincho" panose="02020609040205080304" pitchFamily="49" charset="-128"/>
              </a:rPr>
              <a:t> </a:t>
            </a:r>
            <a:endParaRPr lang="tr-TR" sz="2400" b="0" dirty="0">
              <a:solidFill>
                <a:schemeClr val="tx1"/>
              </a:solidFill>
              <a:effectLst/>
              <a:latin typeface="Times New Roman" panose="02020603050405020304" pitchFamily="18" charset="0"/>
              <a:ea typeface="MS Mincho" panose="02020609040205080304" pitchFamily="49" charset="-128"/>
            </a:endParaRPr>
          </a:p>
          <a:p>
            <a:endParaRPr lang="tr-TR" altLang="tr-TR" i="1" dirty="0"/>
          </a:p>
          <a:p>
            <a:endParaRPr lang="tr-TR" dirty="0"/>
          </a:p>
        </p:txBody>
      </p:sp>
    </p:spTree>
    <p:extLst>
      <p:ext uri="{BB962C8B-B14F-4D97-AF65-F5344CB8AC3E}">
        <p14:creationId xmlns:p14="http://schemas.microsoft.com/office/powerpoint/2010/main" val="3337026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r>
              <a:rPr lang="tr-TR" dirty="0"/>
              <a:t>			</a:t>
            </a:r>
            <a:br>
              <a:rPr lang="tr-TR" dirty="0"/>
            </a:br>
            <a:r>
              <a:rPr lang="tr-TR" sz="2700" b="1" dirty="0">
                <a:effectLst/>
                <a:latin typeface="Times New Roman" panose="02020603050405020304" pitchFamily="18" charset="0"/>
                <a:ea typeface="Times New Roman" panose="02020603050405020304" pitchFamily="18" charset="0"/>
              </a:rPr>
              <a:t>CASE: </a:t>
            </a:r>
            <a:r>
              <a:rPr lang="tr-TR" sz="2700" b="0" dirty="0">
                <a:effectLst/>
                <a:latin typeface="Times New Roman" panose="02020603050405020304" pitchFamily="18" charset="0"/>
                <a:ea typeface="Times New Roman" panose="02020603050405020304" pitchFamily="18" charset="0"/>
              </a:rPr>
              <a:t>Legal </a:t>
            </a:r>
            <a:r>
              <a:rPr lang="tr-TR" sz="2700" b="0" dirty="0" err="1">
                <a:effectLst/>
                <a:latin typeface="Times New Roman" panose="02020603050405020304" pitchFamily="18" charset="0"/>
                <a:ea typeface="Times New Roman" panose="02020603050405020304" pitchFamily="18" charset="0"/>
              </a:rPr>
              <a:t>Interest</a:t>
            </a:r>
            <a:endParaRPr lang="tr-TR" b="0"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a:xfrm>
            <a:off x="527381" y="1258957"/>
            <a:ext cx="10972800" cy="5393633"/>
          </a:xfrm>
        </p:spPr>
        <p:txBody>
          <a:bodyPr>
            <a:normAutofit/>
          </a:bodyPr>
          <a:lstStyle/>
          <a:p>
            <a:pPr marL="0" indent="0">
              <a:buNone/>
            </a:pPr>
            <a:endParaRPr lang="tr-TR" altLang="tr-TR" i="1" dirty="0">
              <a:latin typeface="Times New Roman" panose="02020603050405020304" pitchFamily="18" charset="0"/>
              <a:cs typeface="Times New Roman" panose="02020603050405020304" pitchFamily="18" charset="0"/>
            </a:endParaRPr>
          </a:p>
          <a:p>
            <a:pPr>
              <a:lnSpc>
                <a:spcPct val="100000"/>
              </a:lnSpc>
            </a:pPr>
            <a:r>
              <a:rPr lang="en-GB" sz="2800" b="0" dirty="0">
                <a:solidFill>
                  <a:schemeClr val="tx1"/>
                </a:solidFill>
                <a:latin typeface="Times New Roman" panose="02020603050405020304" pitchFamily="18" charset="0"/>
                <a:cs typeface="Times New Roman" panose="02020603050405020304" pitchFamily="18" charset="0"/>
              </a:rPr>
              <a:t>The claimant requested the recognition of the foreign court decision on divorce </a:t>
            </a:r>
            <a:r>
              <a:rPr lang="tr-TR" sz="2800" b="0" dirty="0" err="1">
                <a:solidFill>
                  <a:schemeClr val="tx1"/>
                </a:solidFill>
                <a:latin typeface="Times New Roman" panose="02020603050405020304" pitchFamily="18" charset="0"/>
                <a:cs typeface="Times New Roman" panose="02020603050405020304" pitchFamily="18" charset="0"/>
              </a:rPr>
              <a:t>was</a:t>
            </a:r>
            <a:r>
              <a:rPr lang="tr-TR" sz="2800" b="0" dirty="0">
                <a:solidFill>
                  <a:schemeClr val="tx1"/>
                </a:solidFill>
                <a:latin typeface="Times New Roman" panose="02020603050405020304" pitchFamily="18" charset="0"/>
                <a:cs typeface="Times New Roman" panose="02020603050405020304" pitchFamily="18" charset="0"/>
              </a:rPr>
              <a:t> </a:t>
            </a:r>
            <a:r>
              <a:rPr lang="tr-TR" sz="2800" b="0" dirty="0" err="1">
                <a:solidFill>
                  <a:schemeClr val="tx1"/>
                </a:solidFill>
                <a:latin typeface="Times New Roman" panose="02020603050405020304" pitchFamily="18" charset="0"/>
                <a:cs typeface="Times New Roman" panose="02020603050405020304" pitchFamily="18" charset="0"/>
              </a:rPr>
              <a:t>the</a:t>
            </a:r>
            <a:r>
              <a:rPr lang="tr-TR" sz="2800" b="0" dirty="0">
                <a:solidFill>
                  <a:schemeClr val="tx1"/>
                </a:solidFill>
                <a:latin typeface="Times New Roman" panose="02020603050405020304" pitchFamily="18" charset="0"/>
                <a:cs typeface="Times New Roman" panose="02020603050405020304" pitchFamily="18" charset="0"/>
              </a:rPr>
              <a:t> </a:t>
            </a:r>
            <a:r>
              <a:rPr lang="en-GB" sz="2800" b="0" dirty="0">
                <a:solidFill>
                  <a:schemeClr val="tx1"/>
                </a:solidFill>
                <a:latin typeface="Times New Roman" panose="02020603050405020304" pitchFamily="18" charset="0"/>
                <a:cs typeface="Times New Roman" panose="02020603050405020304" pitchFamily="18" charset="0"/>
              </a:rPr>
              <a:t>son </a:t>
            </a:r>
            <a:r>
              <a:rPr lang="tr-TR" sz="2800" b="0" dirty="0">
                <a:solidFill>
                  <a:schemeClr val="tx1"/>
                </a:solidFill>
                <a:latin typeface="Times New Roman" panose="02020603050405020304" pitchFamily="18" charset="0"/>
                <a:cs typeface="Times New Roman" panose="02020603050405020304" pitchFamily="18" charset="0"/>
              </a:rPr>
              <a:t>of a </a:t>
            </a:r>
            <a:r>
              <a:rPr lang="tr-TR" sz="2800" b="0" dirty="0" err="1">
                <a:solidFill>
                  <a:schemeClr val="tx1"/>
                </a:solidFill>
                <a:latin typeface="Times New Roman" panose="02020603050405020304" pitchFamily="18" charset="0"/>
                <a:cs typeface="Times New Roman" panose="02020603050405020304" pitchFamily="18" charset="0"/>
              </a:rPr>
              <a:t>man</a:t>
            </a:r>
            <a:r>
              <a:rPr lang="tr-TR" sz="2800" b="0" dirty="0">
                <a:solidFill>
                  <a:schemeClr val="tx1"/>
                </a:solidFill>
                <a:latin typeface="Times New Roman" panose="02020603050405020304" pitchFamily="18" charset="0"/>
                <a:cs typeface="Times New Roman" panose="02020603050405020304" pitchFamily="18" charset="0"/>
              </a:rPr>
              <a:t> </a:t>
            </a:r>
            <a:r>
              <a:rPr lang="en-GB" sz="2800" b="0" dirty="0">
                <a:solidFill>
                  <a:schemeClr val="tx1"/>
                </a:solidFill>
                <a:latin typeface="Times New Roman" panose="02020603050405020304" pitchFamily="18" charset="0"/>
                <a:cs typeface="Times New Roman" panose="02020603050405020304" pitchFamily="18" charset="0"/>
              </a:rPr>
              <a:t>who died on 23.06.2013 and the defendant daughter in law. The court rejected the case on the grounds that there is no legal interest in his request. In accordance with the law no. 5718 art. 52/1, anyone who has legal interest in enforcement of foreign court decision can request so. This provision shall also apply to the request for recognition of foreign court decision. In this respect, the claimant has a </a:t>
            </a:r>
            <a:r>
              <a:rPr lang="en-GB" sz="2800" b="0" u="sng" dirty="0">
                <a:solidFill>
                  <a:schemeClr val="tx1"/>
                </a:solidFill>
                <a:latin typeface="Times New Roman" panose="02020603050405020304" pitchFamily="18" charset="0"/>
                <a:cs typeface="Times New Roman" panose="02020603050405020304" pitchFamily="18" charset="0"/>
              </a:rPr>
              <a:t>legal benefit in terms of inheritance in requesting the recognition of the foreign court decision</a:t>
            </a:r>
            <a:r>
              <a:rPr lang="en-GB" sz="2800" b="0" dirty="0">
                <a:solidFill>
                  <a:schemeClr val="tx1"/>
                </a:solidFill>
                <a:latin typeface="Times New Roman" panose="02020603050405020304" pitchFamily="18" charset="0"/>
                <a:cs typeface="Times New Roman" panose="02020603050405020304" pitchFamily="18" charset="0"/>
              </a:rPr>
              <a:t> (2. HD., E. 2016/19230 K. 2017/8979 T. 12.7.2017).</a:t>
            </a:r>
          </a:p>
          <a:p>
            <a:endParaRPr lang="tr-TR" altLang="tr-TR" i="1"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2950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br>
              <a:rPr lang="tr-TR" sz="2800" b="1" i="1" dirty="0">
                <a:effectLst/>
                <a:latin typeface="Times New Roman" panose="02020603050405020304" pitchFamily="18" charset="0"/>
              </a:rPr>
            </a:br>
            <a:br>
              <a:rPr lang="tr-TR" sz="2800" b="1" i="1" dirty="0">
                <a:effectLst/>
                <a:latin typeface="Times New Roman" panose="02020603050405020304" pitchFamily="18" charset="0"/>
              </a:rPr>
            </a:br>
            <a:br>
              <a:rPr lang="tr-TR" sz="2800" b="1" i="1" dirty="0">
                <a:effectLst/>
                <a:latin typeface="Times New Roman" panose="02020603050405020304" pitchFamily="18" charset="0"/>
              </a:rPr>
            </a:br>
            <a:r>
              <a:rPr lang="en-GB" sz="2800" b="1" dirty="0">
                <a:effectLst/>
                <a:latin typeface="Times New Roman" panose="02020603050405020304" pitchFamily="18" charset="0"/>
              </a:rPr>
              <a:t>Demand for Enforcement</a:t>
            </a:r>
            <a:br>
              <a:rPr lang="tr-TR" sz="2800" b="1" dirty="0">
                <a:effectLst/>
                <a:latin typeface="Times New Roman" panose="02020603050405020304" pitchFamily="18" charset="0"/>
              </a:rPr>
            </a:br>
            <a:r>
              <a:rPr lang="en-GB" sz="2800" dirty="0">
                <a:effectLst/>
                <a:latin typeface="Times New Roman" panose="02020603050405020304" pitchFamily="18" charset="0"/>
                <a:ea typeface="MS Mincho" panose="02020609040205080304" pitchFamily="49" charset="-128"/>
              </a:rPr>
              <a:t>Article 52</a:t>
            </a:r>
            <a:br>
              <a:rPr lang="tr-TR" sz="2800" i="1" dirty="0">
                <a:effectLst/>
                <a:latin typeface="Times New Roman" panose="02020603050405020304" pitchFamily="18" charset="0"/>
                <a:ea typeface="MS Mincho" panose="02020609040205080304" pitchFamily="49" charset="-128"/>
              </a:rPr>
            </a:br>
            <a:br>
              <a:rPr lang="tr-TR" sz="27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tr-TR" sz="2700" dirty="0">
                <a:effectLst/>
                <a:latin typeface="Times New Roman" panose="02020603050405020304" pitchFamily="18" charset="0"/>
                <a:ea typeface="Times New Roman" panose="02020603050405020304" pitchFamily="18" charset="0"/>
              </a:rPr>
            </a:br>
            <a:endParaRPr lang="tr-TR" sz="2700"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p:txBody>
          <a:bodyPr>
            <a:normAutofit fontScale="92500" lnSpcReduction="10000"/>
          </a:bodyPr>
          <a:lstStyle/>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(1) 	Any person who has a legal interest in the enforcement of a judgment may demand enforcement. Enforcement shall be demanded by peti­tion. Copies equal in number to the number of the opposing parties shall be attached to the petition. The petition shall cover the following issues:</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a) 	The first name, surname and address of the person demanding enforce­ment, of the opposing party and the legal representatives thereof, if any,</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b) 	The name of the state where the judgment subject to enforcement was given, the name of the court and the date, number and a sum­mary of the judgment,</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endParaRPr lang="tr-TR" sz="2400" b="0" dirty="0">
              <a:solidFill>
                <a:schemeClr val="tx1"/>
              </a:solidFill>
              <a:latin typeface="Times New Roman" panose="02020603050405020304" pitchFamily="18" charset="0"/>
              <a:ea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c) 	where partial enforcement is sought, that part of the judgment. </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MS Mincho" panose="02020609040205080304" pitchFamily="49" charset="-128"/>
              </a:rPr>
              <a:t> </a:t>
            </a:r>
            <a:endParaRPr lang="tr-TR" sz="2400" b="0" dirty="0">
              <a:solidFill>
                <a:schemeClr val="tx1"/>
              </a:solidFill>
              <a:effectLst/>
              <a:latin typeface="Times New Roman" panose="02020603050405020304" pitchFamily="18" charset="0"/>
              <a:ea typeface="MS Mincho" panose="02020609040205080304" pitchFamily="49" charset="-128"/>
            </a:endParaRPr>
          </a:p>
          <a:p>
            <a:endParaRPr lang="tr-TR" altLang="tr-TR" i="1" dirty="0"/>
          </a:p>
          <a:p>
            <a:endParaRPr lang="tr-TR" dirty="0"/>
          </a:p>
        </p:txBody>
      </p:sp>
    </p:spTree>
    <p:extLst>
      <p:ext uri="{BB962C8B-B14F-4D97-AF65-F5344CB8AC3E}">
        <p14:creationId xmlns:p14="http://schemas.microsoft.com/office/powerpoint/2010/main" val="427585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C062D-1317-4343-8851-F353CB80608C}"/>
              </a:ext>
            </a:extLst>
          </p:cNvPr>
          <p:cNvSpPr>
            <a:spLocks noGrp="1"/>
          </p:cNvSpPr>
          <p:nvPr>
            <p:ph type="title"/>
          </p:nvPr>
        </p:nvSpPr>
        <p:spPr/>
        <p:txBody>
          <a:bodyPr>
            <a:normAutofit fontScale="90000"/>
          </a:bodyPr>
          <a:lstStyle/>
          <a:p>
            <a:pPr algn="ctr"/>
            <a:br>
              <a:rPr lang="tr-TR" sz="2800" b="1" i="1" dirty="0">
                <a:effectLst/>
                <a:latin typeface="Times New Roman" panose="02020603050405020304" pitchFamily="18" charset="0"/>
              </a:rPr>
            </a:br>
            <a:br>
              <a:rPr lang="tr-TR" sz="2800" b="1" i="1" dirty="0">
                <a:effectLst/>
                <a:latin typeface="Times New Roman" panose="02020603050405020304" pitchFamily="18" charset="0"/>
              </a:rPr>
            </a:br>
            <a:br>
              <a:rPr lang="tr-TR" sz="2800" b="1" i="1" dirty="0">
                <a:effectLst/>
                <a:latin typeface="Times New Roman" panose="02020603050405020304" pitchFamily="18" charset="0"/>
              </a:rPr>
            </a:br>
            <a:br>
              <a:rPr lang="tr-TR" sz="2800" b="1" i="1" dirty="0">
                <a:effectLst/>
                <a:latin typeface="Times New Roman" panose="02020603050405020304" pitchFamily="18" charset="0"/>
              </a:rPr>
            </a:br>
            <a:r>
              <a:rPr lang="en-GB" sz="2800" b="1" dirty="0">
                <a:effectLst/>
                <a:latin typeface="Times New Roman" panose="02020603050405020304" pitchFamily="18" charset="0"/>
              </a:rPr>
              <a:t>Documents to Be Attached to the Petition</a:t>
            </a:r>
            <a:br>
              <a:rPr lang="tr-TR" sz="2800" b="1" dirty="0">
                <a:effectLst/>
                <a:latin typeface="Times New Roman" panose="02020603050405020304" pitchFamily="18" charset="0"/>
              </a:rPr>
            </a:br>
            <a:r>
              <a:rPr lang="en-GB" sz="2800" dirty="0">
                <a:effectLst/>
                <a:latin typeface="Times New Roman" panose="02020603050405020304" pitchFamily="18" charset="0"/>
                <a:ea typeface="MS Mincho" panose="02020609040205080304" pitchFamily="49" charset="-128"/>
              </a:rPr>
              <a:t>Article 53</a:t>
            </a:r>
            <a:br>
              <a:rPr lang="tr-TR" sz="2800" i="1" dirty="0">
                <a:effectLst/>
                <a:latin typeface="Times New Roman" panose="02020603050405020304" pitchFamily="18" charset="0"/>
                <a:ea typeface="MS Mincho" panose="02020609040205080304" pitchFamily="49" charset="-128"/>
              </a:rPr>
            </a:br>
            <a:br>
              <a:rPr lang="tr-TR" sz="2800" i="1" dirty="0">
                <a:effectLst/>
                <a:latin typeface="Times New Roman" panose="02020603050405020304" pitchFamily="18" charset="0"/>
                <a:ea typeface="MS Mincho" panose="02020609040205080304" pitchFamily="49" charset="-128"/>
              </a:rPr>
            </a:br>
            <a:br>
              <a:rPr lang="tr-TR" sz="27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tr-TR" sz="2700" dirty="0">
                <a:effectLst/>
                <a:latin typeface="Times New Roman" panose="02020603050405020304" pitchFamily="18" charset="0"/>
                <a:ea typeface="Times New Roman" panose="02020603050405020304" pitchFamily="18" charset="0"/>
              </a:rPr>
            </a:br>
            <a:endParaRPr lang="tr-TR" sz="2700" dirty="0"/>
          </a:p>
        </p:txBody>
      </p:sp>
      <p:sp>
        <p:nvSpPr>
          <p:cNvPr id="3" name="Content Placeholder 2">
            <a:extLst>
              <a:ext uri="{FF2B5EF4-FFF2-40B4-BE49-F238E27FC236}">
                <a16:creationId xmlns:a16="http://schemas.microsoft.com/office/drawing/2014/main" id="{D4556355-0C83-4EA1-A9FA-F0023AA5A55E}"/>
              </a:ext>
            </a:extLst>
          </p:cNvPr>
          <p:cNvSpPr>
            <a:spLocks noGrp="1"/>
          </p:cNvSpPr>
          <p:nvPr>
            <p:ph idx="10"/>
          </p:nvPr>
        </p:nvSpPr>
        <p:spPr/>
        <p:txBody>
          <a:bodyPr>
            <a:normAutofit/>
          </a:bodyPr>
          <a:lstStyle/>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rPr>
              <a:t>(1) 	The following documents shall be attached to the peti­tion for enforcement:</a:t>
            </a:r>
            <a:endParaRPr lang="tr-TR" sz="2400" b="0" dirty="0">
              <a:solidFill>
                <a:schemeClr val="tx1"/>
              </a:solidFill>
              <a:effectLst/>
              <a:latin typeface="Times New Roman" panose="02020603050405020304" pitchFamily="18" charset="0"/>
              <a:ea typeface="Times New Roman" panose="02020603050405020304" pitchFamily="18" charset="0"/>
            </a:endParaRPr>
          </a:p>
          <a:p>
            <a:pPr marL="0" indent="0" algn="just">
              <a:buNone/>
            </a:pPr>
            <a:r>
              <a:rPr lang="en-GB" sz="2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2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AutoNum type="alphaLcParenR"/>
            </a:pPr>
            <a:r>
              <a:rPr lang="en-GB" sz="2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original or duly authorised copy of the foreign judgment and its duly authorised translation; and </a:t>
            </a:r>
            <a:endParaRPr lang="tr-TR" sz="2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AutoNum type="alphaLcParenR"/>
            </a:pPr>
            <a:r>
              <a:rPr lang="en-GB" sz="2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 duly authorised letter or document certifying that the foreign judgment is final and binding and its duly authorised translation</a:t>
            </a:r>
            <a:endParaRPr lang="tr-TR" altLang="tr-TR" sz="2400" b="0" i="1" dirty="0">
              <a:solidFill>
                <a:schemeClr val="tx1"/>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890173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1841</Words>
  <Application>Microsoft Office PowerPoint</Application>
  <PresentationFormat>Breedbeeld</PresentationFormat>
  <Paragraphs>109</Paragraphs>
  <Slides>19</Slides>
  <Notes>4</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19</vt:i4>
      </vt:variant>
    </vt:vector>
  </HeadingPairs>
  <TitlesOfParts>
    <vt:vector size="26" baseType="lpstr">
      <vt:lpstr>Arial</vt:lpstr>
      <vt:lpstr>Calibri</vt:lpstr>
      <vt:lpstr>Calibri Light</vt:lpstr>
      <vt:lpstr>Noto Sans Symbols</vt:lpstr>
      <vt:lpstr>Times New Roman</vt:lpstr>
      <vt:lpstr>Wingdings</vt:lpstr>
      <vt:lpstr>Office Theme</vt:lpstr>
      <vt:lpstr>PowerPoint-presentatie</vt:lpstr>
      <vt:lpstr>  Legal Sources Regulating Recognition and Enforcement  </vt:lpstr>
      <vt:lpstr>    Recognition and Enforcement under the PIL Code (1) </vt:lpstr>
      <vt:lpstr>PowerPoint-presentatie</vt:lpstr>
      <vt:lpstr>     Jurisdiction and Venue Art.51  </vt:lpstr>
      <vt:lpstr>   Demand for Enforcement Article 52   </vt:lpstr>
      <vt:lpstr>    CASE: Legal Interest</vt:lpstr>
      <vt:lpstr>   Demand for Enforcement Article 52   </vt:lpstr>
      <vt:lpstr>    Documents to Be Attached to the Petition Article 53    </vt:lpstr>
      <vt:lpstr>    CASES: Translation</vt:lpstr>
      <vt:lpstr>    CASES: Unapproved photocopy of the foreign court order</vt:lpstr>
      <vt:lpstr>    CASES: Apostille</vt:lpstr>
      <vt:lpstr>    Recognition and Enforcement under the PIL Code (2) </vt:lpstr>
      <vt:lpstr>     What is PUBLIC POLICY</vt:lpstr>
      <vt:lpstr>    Case: PUBLIC POLICY</vt:lpstr>
      <vt:lpstr>PowerPoint-presentatie</vt:lpstr>
      <vt:lpstr>    Recognition under Article 27/A of the Law on Civil Registry Services  </vt:lpstr>
      <vt:lpstr>    Recognition under Article 27/A of the Law on Civil Registry Services  </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Zeynep Derya Tarman</dc:creator>
  <cp:lastModifiedBy>F. Ibili</cp:lastModifiedBy>
  <cp:revision>14</cp:revision>
  <dcterms:created xsi:type="dcterms:W3CDTF">2020-10-19T09:07:40Z</dcterms:created>
  <dcterms:modified xsi:type="dcterms:W3CDTF">2020-11-08T20:07:16Z</dcterms:modified>
</cp:coreProperties>
</file>